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4" r:id="rId1"/>
  </p:sldMasterIdLst>
  <p:notesMasterIdLst>
    <p:notesMasterId r:id="rId74"/>
  </p:notesMasterIdLst>
  <p:handoutMasterIdLst>
    <p:handoutMasterId r:id="rId75"/>
  </p:handoutMasterIdLst>
  <p:sldIdLst>
    <p:sldId id="708" r:id="rId2"/>
    <p:sldId id="618" r:id="rId3"/>
    <p:sldId id="619" r:id="rId4"/>
    <p:sldId id="620" r:id="rId5"/>
    <p:sldId id="621" r:id="rId6"/>
    <p:sldId id="628" r:id="rId7"/>
    <p:sldId id="704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56" r:id="rId17"/>
    <p:sldId id="657" r:id="rId18"/>
    <p:sldId id="638" r:id="rId19"/>
    <p:sldId id="639" r:id="rId20"/>
    <p:sldId id="640" r:id="rId21"/>
    <p:sldId id="658" r:id="rId22"/>
    <p:sldId id="659" r:id="rId23"/>
    <p:sldId id="660" r:id="rId24"/>
    <p:sldId id="661" r:id="rId25"/>
    <p:sldId id="662" r:id="rId26"/>
    <p:sldId id="663" r:id="rId27"/>
    <p:sldId id="705" r:id="rId28"/>
    <p:sldId id="642" r:id="rId29"/>
    <p:sldId id="643" r:id="rId30"/>
    <p:sldId id="644" r:id="rId31"/>
    <p:sldId id="645" r:id="rId32"/>
    <p:sldId id="646" r:id="rId33"/>
    <p:sldId id="647" r:id="rId34"/>
    <p:sldId id="667" r:id="rId35"/>
    <p:sldId id="668" r:id="rId36"/>
    <p:sldId id="669" r:id="rId37"/>
    <p:sldId id="706" r:id="rId38"/>
    <p:sldId id="670" r:id="rId39"/>
    <p:sldId id="672" r:id="rId40"/>
    <p:sldId id="673" r:id="rId41"/>
    <p:sldId id="674" r:id="rId42"/>
    <p:sldId id="675" r:id="rId43"/>
    <p:sldId id="676" r:id="rId44"/>
    <p:sldId id="677" r:id="rId45"/>
    <p:sldId id="678" r:id="rId46"/>
    <p:sldId id="679" r:id="rId47"/>
    <p:sldId id="680" r:id="rId48"/>
    <p:sldId id="681" r:id="rId49"/>
    <p:sldId id="682" r:id="rId50"/>
    <p:sldId id="683" r:id="rId51"/>
    <p:sldId id="685" r:id="rId52"/>
    <p:sldId id="710" r:id="rId53"/>
    <p:sldId id="686" r:id="rId54"/>
    <p:sldId id="687" r:id="rId55"/>
    <p:sldId id="688" r:id="rId56"/>
    <p:sldId id="707" r:id="rId57"/>
    <p:sldId id="689" r:id="rId58"/>
    <p:sldId id="691" r:id="rId59"/>
    <p:sldId id="692" r:id="rId60"/>
    <p:sldId id="693" r:id="rId61"/>
    <p:sldId id="694" r:id="rId62"/>
    <p:sldId id="695" r:id="rId63"/>
    <p:sldId id="696" r:id="rId64"/>
    <p:sldId id="697" r:id="rId65"/>
    <p:sldId id="698" r:id="rId66"/>
    <p:sldId id="699" r:id="rId67"/>
    <p:sldId id="700" r:id="rId68"/>
    <p:sldId id="701" r:id="rId69"/>
    <p:sldId id="702" r:id="rId70"/>
    <p:sldId id="709" r:id="rId71"/>
    <p:sldId id="703" r:id="rId72"/>
    <p:sldId id="655" r:id="rId73"/>
  </p:sldIdLst>
  <p:sldSz cx="9144000" cy="6858000" type="screen4x3"/>
  <p:notesSz cx="7315200" cy="9601200"/>
  <p:custDataLst>
    <p:tags r:id="rId7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0000"/>
    <a:srgbClr val="FF9933"/>
    <a:srgbClr val="000000"/>
    <a:srgbClr val="006600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08" autoAdjust="0"/>
  </p:normalViewPr>
  <p:slideViewPr>
    <p:cSldViewPr>
      <p:cViewPr varScale="1">
        <p:scale>
          <a:sx n="59" d="100"/>
          <a:sy n="59" d="100"/>
        </p:scale>
        <p:origin x="118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8"/>
    </p:cViewPr>
  </p:sorterViewPr>
  <p:notesViewPr>
    <p:cSldViewPr>
      <p:cViewPr varScale="1">
        <p:scale>
          <a:sx n="55" d="100"/>
          <a:sy n="55" d="100"/>
        </p:scale>
        <p:origin x="-180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2.xml"/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58140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Parallelism and the Design of Parallel Computers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Lecture 1: Course  Introduction</a:t>
            </a: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err="1" smtClean="0"/>
              <a:t>Mikko</a:t>
            </a:r>
            <a:r>
              <a:rPr lang="en-US" dirty="0" smtClean="0"/>
              <a:t> </a:t>
            </a:r>
            <a:r>
              <a:rPr lang="en-US" dirty="0" err="1" smtClean="0"/>
              <a:t>Lipasti</a:t>
            </a:r>
            <a:r>
              <a:rPr lang="en-US" dirty="0" smtClean="0"/>
              <a:t>-University of Wisconsin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B31478-DE34-4D72-A208-C14F59E1A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86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685A651-65C8-4409-9DE4-600BA02D2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10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0438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0438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0438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0438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256694-EF8C-44C1-BC77-8B1C8C6A57B6}" type="slidenum">
              <a:rPr lang="en-US" altLang="en-US" sz="1200" smtClean="0">
                <a:latin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21" name="Header Placeholder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ko-KR" sz="1200" smtClean="0">
              <a:latin typeface="Arial" panose="020B0604020202020204" pitchFamily="34" charset="0"/>
              <a:ea typeface="굴림"/>
              <a:cs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3972208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658184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3141490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624796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4108102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5F552AC5-55E6-4823-9B02-4EAE93A3F3B1}" type="slidenum">
              <a:rPr lang="en-US" sz="1300">
                <a:latin typeface="Times New Roman" pitchFamily="18" charset="0"/>
              </a:rPr>
              <a:pPr eaLnBrk="1" hangingPunct="1"/>
              <a:t>66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Change addresses to be consistent – make numbers larger, darker</a:t>
            </a:r>
          </a:p>
        </p:txBody>
      </p:sp>
    </p:spTree>
    <p:extLst>
      <p:ext uri="{BB962C8B-B14F-4D97-AF65-F5344CB8AC3E}">
        <p14:creationId xmlns:p14="http://schemas.microsoft.com/office/powerpoint/2010/main" val="442055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658184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3141490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624796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4108102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537A3A99-E1BB-4EDA-9712-87B5F96B0C57}" type="slidenum">
              <a:rPr lang="en-US" sz="1300">
                <a:latin typeface="Times New Roman" pitchFamily="18" charset="0"/>
              </a:rPr>
              <a:pPr eaLnBrk="1" hangingPunct="1"/>
              <a:t>67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Add absolute prefetch addresses</a:t>
            </a:r>
          </a:p>
        </p:txBody>
      </p:sp>
    </p:spTree>
    <p:extLst>
      <p:ext uri="{BB962C8B-B14F-4D97-AF65-F5344CB8AC3E}">
        <p14:creationId xmlns:p14="http://schemas.microsoft.com/office/powerpoint/2010/main" val="3689760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658184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3141490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624796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4108102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BBFB28BB-D75A-4354-918A-F7B4E3381829}" type="slidenum">
              <a:rPr lang="en-US" sz="1300">
                <a:latin typeface="Times New Roman" pitchFamily="18" charset="0"/>
              </a:rPr>
              <a:pPr eaLnBrk="1" hangingPunct="1"/>
              <a:t>69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3559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85A651-65C8-4409-9DE4-600BA02D2D0E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85A651-65C8-4409-9DE4-600BA02D2D0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85A651-65C8-4409-9DE4-600BA02D2D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85A651-65C8-4409-9DE4-600BA02D2D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4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85A651-65C8-4409-9DE4-600BA02D2D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5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71256" indent="-296637"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86548" indent="-237310"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61168" indent="-237310"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35787" indent="-237310"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1040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502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59645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4034264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0888072-2C78-403B-B816-F41087C7741B}" type="slidenum">
              <a:rPr kumimoji="0" lang="en-US" altLang="en-US" smtClean="0"/>
              <a:pPr>
                <a:spcBef>
                  <a:spcPct val="0"/>
                </a:spcBef>
              </a:pPr>
              <a:t>6</a:t>
            </a:fld>
            <a:endParaRPr kumimoji="0"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Double-precision A = X plus Y (DAXPY): famous FP kernel for measuring peak FPU throughput and memory bandwidth</a:t>
            </a:r>
          </a:p>
          <a:p>
            <a:r>
              <a:rPr lang="en-US" altLang="en-US" dirty="0" smtClean="0"/>
              <a:t>Naively: 2 cycle LD, 3 cycle MULTD, 2 cycle ADD, 2 cycle SD: 2 FLOP / 9 cycles = .22 FLOP/cycle; not good enough</a:t>
            </a:r>
          </a:p>
          <a:p>
            <a:r>
              <a:rPr lang="en-US" altLang="en-US" dirty="0" smtClean="0"/>
              <a:t>Must overlap multiple iterations, issue next loads before previous store completes: load bypassing</a:t>
            </a:r>
          </a:p>
          <a:p>
            <a:r>
              <a:rPr lang="en-US" altLang="en-US" dirty="0" smtClean="0"/>
              <a:t>Can do it by s/w loop unrolling (requires plenty of architected registers) or let hardware “unroll” the loop with renaming of registers.</a:t>
            </a:r>
          </a:p>
          <a:p>
            <a:r>
              <a:rPr lang="en-US" altLang="en-US" dirty="0" smtClean="0"/>
              <a:t>Goal: start MULTD and ADDD every cycle (pipelined) to get to 2 FLOP/cycle (10x over naïve baseline).</a:t>
            </a:r>
          </a:p>
        </p:txBody>
      </p:sp>
    </p:spTree>
    <p:extLst>
      <p:ext uri="{BB962C8B-B14F-4D97-AF65-F5344CB8AC3E}">
        <p14:creationId xmlns:p14="http://schemas.microsoft.com/office/powerpoint/2010/main" val="93879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mtClean="0"/>
              <a:t>2 changes: </a:t>
            </a:r>
          </a:p>
          <a:p>
            <a:pPr>
              <a:buFontTx/>
              <a:buChar char="-"/>
            </a:pPr>
            <a:r>
              <a:rPr lang="en-US" altLang="en-US" smtClean="0"/>
              <a:t>multiple L/S units (later)</a:t>
            </a:r>
          </a:p>
          <a:p>
            <a:pPr>
              <a:buFontTx/>
              <a:buChar char="-"/>
            </a:pPr>
            <a:r>
              <a:rPr lang="en-US" altLang="en-US" smtClean="0"/>
              <a:t>missed load buffer (MSHR) for nonblocking cache</a:t>
            </a:r>
          </a:p>
          <a:p>
            <a:pPr>
              <a:buFontTx/>
              <a:buChar char="-"/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71256" indent="-296637"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86548" indent="-237310"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61168" indent="-237310"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35787" indent="-237310" defTabSz="96736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1040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502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59645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4034264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EE3E87E-764C-4EB7-9BCD-A061F4250DD0}" type="slidenum">
              <a:rPr kumimoji="0" lang="en-US" altLang="en-US" smtClean="0"/>
              <a:pPr>
                <a:spcBef>
                  <a:spcPct val="0"/>
                </a:spcBef>
              </a:pPr>
              <a:t>20</a:t>
            </a:fld>
            <a:endParaRPr kumimoji="0"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411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6BBEF3F-BC23-4FBC-AAFB-16BEFD5839B1}" type="slidenum">
              <a:rPr kumimoji="0" lang="en-US" altLang="en-US" smtClean="0"/>
              <a:pPr>
                <a:spcBef>
                  <a:spcPct val="0"/>
                </a:spcBef>
              </a:pPr>
              <a:t>53</a:t>
            </a:fld>
            <a:endParaRPr kumimoji="0"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2998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658184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3141490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624796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4108102" indent="-241653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A05489E3-E8C3-4E15-86C4-B8BD2CFDFC76}" type="slidenum">
              <a:rPr lang="en-US" sz="1300">
                <a:latin typeface="Times New Roman" pitchFamily="18" charset="0"/>
              </a:rPr>
              <a:pPr eaLnBrk="1" hangingPunct="1"/>
              <a:t>64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98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2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OGO_2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362200"/>
            <a:ext cx="77724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FFF4EDC-19D7-4667-8C7B-E3DD2EBCE2C6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161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2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OGO_2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2pPr lvl="1">
              <a:defRPr sz="1400"/>
            </a:lvl2pPr>
          </a:lstStyle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859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1712B6C-2D88-4AAE-9492-68D314E5D910}" type="slidenum">
              <a:rPr lang="en-US" altLang="en-US"/>
              <a:pPr lvl="1">
                <a:defRPr/>
              </a:pPr>
              <a:t>‹#›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Relationship Id="rId9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7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8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Mikko Lipasti-University of Wisconsin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lvl="1" algn="r">
              <a:defRPr baseline="0">
                <a:latin typeface="Calibri" panose="020F0502020204030204" pitchFamily="34" charset="0"/>
                <a:cs typeface="+mn-cs"/>
              </a:defRPr>
            </a:lvl2pPr>
          </a:lstStyle>
          <a:p>
            <a:pPr lvl="1">
              <a:defRPr/>
            </a:pPr>
            <a:fld id="{8BDD44FB-66B3-4163-8804-8208DF6BD635}" type="slidenum">
              <a:rPr lang="en-US" smtClean="0"/>
              <a:pPr lvl="1"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9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crc2.ece.tamu.edu/" TargetMode="External"/><Relationship Id="rId2" Type="http://schemas.openxmlformats.org/officeDocument/2006/relationships/hyperlink" Target="http://www.jilp.org/jwac-1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comparch-conf.gatech.edu/dpc2" TargetMode="External"/><Relationship Id="rId2" Type="http://schemas.openxmlformats.org/officeDocument/2006/relationships/hyperlink" Target="http://www.jilp.org/dpc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8956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Memory Data Flow</a:t>
            </a:r>
            <a:br>
              <a:rPr lang="en-US" altLang="en-US" dirty="0" smtClean="0"/>
            </a:br>
            <a:r>
              <a:rPr lang="en-US" altLang="en-US" sz="2800" dirty="0" smtClean="0"/>
              <a:t>ECE/CS 752 Fall 2017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4419600"/>
            <a:ext cx="845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/>
          </a:bodyPr>
          <a:lstStyle/>
          <a:p>
            <a:pPr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Arial" pitchFamily="34" charset="0"/>
              <a:buNone/>
              <a:defRPr/>
            </a:pPr>
            <a:r>
              <a:rPr lang="en-US" sz="3200" i="1" kern="0" dirty="0">
                <a:latin typeface="Calibri" pitchFamily="34" charset="0"/>
              </a:rPr>
              <a:t>Prof. </a:t>
            </a:r>
            <a:r>
              <a:rPr lang="en-US" sz="3200" i="1" kern="0" dirty="0" err="1">
                <a:latin typeface="Calibri" pitchFamily="34" charset="0"/>
              </a:rPr>
              <a:t>Mikko</a:t>
            </a:r>
            <a:r>
              <a:rPr lang="en-US" sz="3200" i="1" kern="0" dirty="0">
                <a:latin typeface="Calibri" pitchFamily="34" charset="0"/>
              </a:rPr>
              <a:t> H. </a:t>
            </a:r>
            <a:r>
              <a:rPr lang="en-US" sz="3200" i="1" kern="0" dirty="0" err="1">
                <a:latin typeface="Calibri" pitchFamily="34" charset="0"/>
              </a:rPr>
              <a:t>Lipasti</a:t>
            </a:r>
            <a:endParaRPr lang="en-US" sz="3200" i="1" kern="0" dirty="0">
              <a:latin typeface="Calibri" pitchFamily="34" charset="0"/>
            </a:endParaRPr>
          </a:p>
          <a:p>
            <a:pPr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Arial" pitchFamily="34" charset="0"/>
              <a:buNone/>
              <a:defRPr/>
            </a:pPr>
            <a:r>
              <a:rPr lang="en-US" sz="3200" i="1" kern="0" dirty="0">
                <a:latin typeface="Calibri" pitchFamily="34" charset="0"/>
              </a:rPr>
              <a:t>University of Wisconsin-Madison</a:t>
            </a:r>
          </a:p>
          <a:p>
            <a:pPr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Arial" pitchFamily="34" charset="0"/>
              <a:buNone/>
              <a:defRPr/>
            </a:pPr>
            <a:endParaRPr lang="en-US" sz="3200" i="1" kern="0" dirty="0">
              <a:latin typeface="Calibri" pitchFamily="34" charset="0"/>
            </a:endParaRPr>
          </a:p>
          <a:p>
            <a:pPr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Arial" pitchFamily="34" charset="0"/>
              <a:buNone/>
              <a:defRPr/>
            </a:pPr>
            <a:endParaRPr lang="en-US" sz="3200" i="1" kern="0" dirty="0">
              <a:latin typeface="Calibri" pitchFamily="34" charset="0"/>
            </a:endParaRPr>
          </a:p>
          <a:p>
            <a:pPr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Arial" pitchFamily="34" charset="0"/>
              <a:buNone/>
              <a:defRPr/>
            </a:pPr>
            <a:endParaRPr lang="en-US" sz="3200" i="1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435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73945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Speculative Disambiguation: Load Bypass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457200" y="3259138"/>
            <a:ext cx="3581400" cy="1068387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Load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Queue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5410200" y="3259138"/>
            <a:ext cx="3581400" cy="1068387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Store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Queue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2971800" y="1219200"/>
            <a:ext cx="3581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charset="0"/>
            </a:endParaRP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267200" y="2093913"/>
            <a:ext cx="990600" cy="48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Agen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1727200" y="4716463"/>
            <a:ext cx="6070600" cy="388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Reorder Buffer</a:t>
            </a:r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4267200" y="2579688"/>
            <a:ext cx="990600" cy="48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Mem</a:t>
            </a:r>
          </a:p>
        </p:txBody>
      </p:sp>
      <p:cxnSp>
        <p:nvCxnSpPr>
          <p:cNvPr id="26633" name="AutoShape 18"/>
          <p:cNvCxnSpPr>
            <a:cxnSpLocks noChangeShapeType="1"/>
            <a:stCxn id="26629" idx="2"/>
            <a:endCxn id="26630" idx="0"/>
          </p:cNvCxnSpPr>
          <p:nvPr/>
        </p:nvCxnSpPr>
        <p:spPr bwMode="auto">
          <a:xfrm rot="5400000">
            <a:off x="4630737" y="1960563"/>
            <a:ext cx="26511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AutoShape 19"/>
          <p:cNvCxnSpPr>
            <a:cxnSpLocks noChangeShapeType="1"/>
            <a:stCxn id="26632" idx="2"/>
            <a:endCxn id="26631" idx="0"/>
          </p:cNvCxnSpPr>
          <p:nvPr/>
        </p:nvCxnSpPr>
        <p:spPr bwMode="auto">
          <a:xfrm rot="16200000" flipH="1">
            <a:off x="3937000" y="3890963"/>
            <a:ext cx="1651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AutoShape 20"/>
          <p:cNvCxnSpPr>
            <a:cxnSpLocks noChangeShapeType="1"/>
            <a:stCxn id="26632" idx="2"/>
            <a:endCxn id="26628" idx="0"/>
          </p:cNvCxnSpPr>
          <p:nvPr/>
        </p:nvCxnSpPr>
        <p:spPr bwMode="auto">
          <a:xfrm rot="16200000" flipH="1">
            <a:off x="5884862" y="1943101"/>
            <a:ext cx="193675" cy="24384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AutoShape 21"/>
          <p:cNvCxnSpPr>
            <a:cxnSpLocks noChangeShapeType="1"/>
            <a:stCxn id="26632" idx="2"/>
            <a:endCxn id="26627" idx="0"/>
          </p:cNvCxnSpPr>
          <p:nvPr/>
        </p:nvCxnSpPr>
        <p:spPr bwMode="auto">
          <a:xfrm rot="5400000">
            <a:off x="3408362" y="1905001"/>
            <a:ext cx="193675" cy="25146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22"/>
          <p:cNvCxnSpPr>
            <a:cxnSpLocks noChangeShapeType="1"/>
            <a:stCxn id="26628" idx="2"/>
            <a:endCxn id="26627" idx="3"/>
          </p:cNvCxnSpPr>
          <p:nvPr/>
        </p:nvCxnSpPr>
        <p:spPr bwMode="auto">
          <a:xfrm rot="5400000" flipH="1">
            <a:off x="5353050" y="2479675"/>
            <a:ext cx="533400" cy="3162300"/>
          </a:xfrm>
          <a:prstGeom prst="bentConnector4">
            <a:avLst>
              <a:gd name="adj1" fmla="val -42782"/>
              <a:gd name="adj2" fmla="val 85648"/>
            </a:avLst>
          </a:prstGeom>
          <a:noFill/>
          <a:ln w="12700">
            <a:solidFill>
              <a:srgbClr val="FF3300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23"/>
          <p:cNvCxnSpPr>
            <a:cxnSpLocks noChangeShapeType="1"/>
            <a:stCxn id="26630" idx="3"/>
            <a:endCxn id="26628" idx="1"/>
          </p:cNvCxnSpPr>
          <p:nvPr/>
        </p:nvCxnSpPr>
        <p:spPr bwMode="auto">
          <a:xfrm>
            <a:off x="5257800" y="2336800"/>
            <a:ext cx="152400" cy="1457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971800" y="12192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i1:  </a:t>
            </a:r>
            <a:r>
              <a:rPr lang="en-US" sz="1800" dirty="0" err="1"/>
              <a:t>st</a:t>
            </a:r>
            <a:r>
              <a:rPr lang="en-US" sz="1800" dirty="0"/>
              <a:t>  R3, MEM[R8]: 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15113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i2:  ld  R9, MEM[R4]: ??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10200" y="4038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i1:  </a:t>
            </a:r>
            <a:r>
              <a:rPr lang="en-US" sz="1800" dirty="0" err="1"/>
              <a:t>st</a:t>
            </a:r>
            <a:r>
              <a:rPr lang="en-US" sz="1800" dirty="0"/>
              <a:t>  R3, MEM[R8]: x800A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7200" y="4038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i2:  ld  R9, MEM[R4]: x400A</a:t>
            </a:r>
          </a:p>
        </p:txBody>
      </p:sp>
      <p:sp>
        <p:nvSpPr>
          <p:cNvPr id="60" name="Content Placeholder 59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06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i1  and i2 issue in program order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i2 checks store queue (no match)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53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93895E-6 L -0.00295 0.15519 L 0.06268 0.15519 L 0.06129 0.40958 L 0.26719 0.40958 " pathEditMode="relative" ptsTypes="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2239E-6 L -3.33333E-6 0.19912 L -0.27083 0.19704 L -0.27083 0.36818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18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56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73183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Speculative Disambiguation: Load Forward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457200" y="3259138"/>
            <a:ext cx="3581400" cy="1068387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Load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Queue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5410200" y="3259138"/>
            <a:ext cx="3581400" cy="1068387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Store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Queue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971800" y="1219200"/>
            <a:ext cx="3581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charset="0"/>
            </a:endParaRP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4267200" y="2093913"/>
            <a:ext cx="990600" cy="48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Agen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727200" y="4716463"/>
            <a:ext cx="6070600" cy="388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Reorder Buffer</a:t>
            </a:r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4267200" y="2579688"/>
            <a:ext cx="990600" cy="48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Mem</a:t>
            </a:r>
          </a:p>
        </p:txBody>
      </p:sp>
      <p:cxnSp>
        <p:nvCxnSpPr>
          <p:cNvPr id="27657" name="AutoShape 18"/>
          <p:cNvCxnSpPr>
            <a:cxnSpLocks noChangeShapeType="1"/>
            <a:stCxn id="27653" idx="2"/>
            <a:endCxn id="27654" idx="0"/>
          </p:cNvCxnSpPr>
          <p:nvPr/>
        </p:nvCxnSpPr>
        <p:spPr bwMode="auto">
          <a:xfrm rot="5400000">
            <a:off x="4630737" y="1960563"/>
            <a:ext cx="26511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AutoShape 19"/>
          <p:cNvCxnSpPr>
            <a:cxnSpLocks noChangeShapeType="1"/>
            <a:stCxn id="27656" idx="2"/>
            <a:endCxn id="27655" idx="0"/>
          </p:cNvCxnSpPr>
          <p:nvPr/>
        </p:nvCxnSpPr>
        <p:spPr bwMode="auto">
          <a:xfrm rot="16200000" flipH="1">
            <a:off x="3937000" y="3890963"/>
            <a:ext cx="1651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20"/>
          <p:cNvCxnSpPr>
            <a:cxnSpLocks noChangeShapeType="1"/>
            <a:stCxn id="27656" idx="2"/>
            <a:endCxn id="27652" idx="0"/>
          </p:cNvCxnSpPr>
          <p:nvPr/>
        </p:nvCxnSpPr>
        <p:spPr bwMode="auto">
          <a:xfrm rot="16200000" flipH="1">
            <a:off x="5884862" y="1943101"/>
            <a:ext cx="193675" cy="24384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21"/>
          <p:cNvCxnSpPr>
            <a:cxnSpLocks noChangeShapeType="1"/>
            <a:stCxn id="27656" idx="2"/>
            <a:endCxn id="27651" idx="0"/>
          </p:cNvCxnSpPr>
          <p:nvPr/>
        </p:nvCxnSpPr>
        <p:spPr bwMode="auto">
          <a:xfrm rot="5400000">
            <a:off x="3408362" y="1905001"/>
            <a:ext cx="193675" cy="25146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22"/>
          <p:cNvCxnSpPr>
            <a:cxnSpLocks noChangeShapeType="1"/>
            <a:stCxn id="27652" idx="2"/>
            <a:endCxn id="27651" idx="3"/>
          </p:cNvCxnSpPr>
          <p:nvPr/>
        </p:nvCxnSpPr>
        <p:spPr bwMode="auto">
          <a:xfrm rot="5400000" flipH="1">
            <a:off x="5353050" y="2479675"/>
            <a:ext cx="533400" cy="3162300"/>
          </a:xfrm>
          <a:prstGeom prst="bentConnector4">
            <a:avLst>
              <a:gd name="adj1" fmla="val -42782"/>
              <a:gd name="adj2" fmla="val 85648"/>
            </a:avLst>
          </a:prstGeom>
          <a:noFill/>
          <a:ln w="12700">
            <a:solidFill>
              <a:srgbClr val="FF3300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23"/>
          <p:cNvCxnSpPr>
            <a:cxnSpLocks noChangeShapeType="1"/>
            <a:stCxn id="27654" idx="3"/>
            <a:endCxn id="27652" idx="1"/>
          </p:cNvCxnSpPr>
          <p:nvPr/>
        </p:nvCxnSpPr>
        <p:spPr bwMode="auto">
          <a:xfrm>
            <a:off x="5257800" y="2336800"/>
            <a:ext cx="152400" cy="1457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971800" y="12192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i1:  </a:t>
            </a:r>
            <a:r>
              <a:rPr lang="en-US" sz="1800" dirty="0" err="1"/>
              <a:t>st</a:t>
            </a:r>
            <a:r>
              <a:rPr lang="en-US" sz="1800" dirty="0"/>
              <a:t>  R3, MEM[R8]: 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15113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i2:  ld  R9, MEM[R4]: ??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10200" y="4038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i1:  </a:t>
            </a:r>
            <a:r>
              <a:rPr lang="en-US" sz="1800" dirty="0" err="1"/>
              <a:t>st</a:t>
            </a:r>
            <a:r>
              <a:rPr lang="en-US" sz="1800" dirty="0"/>
              <a:t>  R3, MEM[R8]: x800A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7200" y="4038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i2:  ld  R9, MEM[R4]: x800A</a:t>
            </a:r>
          </a:p>
        </p:txBody>
      </p:sp>
      <p:cxnSp>
        <p:nvCxnSpPr>
          <p:cNvPr id="59" name="Straight Arrow Connector 58"/>
          <p:cNvCxnSpPr>
            <a:stCxn id="56" idx="1"/>
            <a:endCxn id="57" idx="3"/>
          </p:cNvCxnSpPr>
          <p:nvPr/>
        </p:nvCxnSpPr>
        <p:spPr>
          <a:xfrm rot="10800000">
            <a:off x="4038600" y="4191000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59"/>
          <p:cNvSpPr txBox="1">
            <a:spLocks/>
          </p:cNvSpPr>
          <p:nvPr/>
        </p:nvSpPr>
        <p:spPr>
          <a:xfrm>
            <a:off x="457200" y="5334000"/>
            <a:ext cx="8229600" cy="1066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i1  and i2 issue in program order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i2 checks store queue (match=&gt;forward)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75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93895E-6 L -0.00295 0.15519 L 0.06268 0.15519 L 0.06129 0.40958 L 0.26719 0.40958 " pathEditMode="relative" ptsTypes="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2239E-6 L -3.33333E-6 0.19912 L -0.27083 0.19704 L -0.27083 0.36818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18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1" y="609600"/>
            <a:ext cx="78486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Speculative Disambiguation: Safe Speculation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457200" y="3259138"/>
            <a:ext cx="3581400" cy="1068387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Load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Queue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5410200" y="3259138"/>
            <a:ext cx="3581400" cy="1068387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Store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Queue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2971800" y="1219200"/>
            <a:ext cx="3581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charset="0"/>
            </a:endParaRPr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4267200" y="2093913"/>
            <a:ext cx="990600" cy="48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Agen</a:t>
            </a:r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1727200" y="4716463"/>
            <a:ext cx="6070600" cy="388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Reorder Buffer</a:t>
            </a:r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4267200" y="2579688"/>
            <a:ext cx="990600" cy="48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Mem</a:t>
            </a:r>
          </a:p>
        </p:txBody>
      </p:sp>
      <p:cxnSp>
        <p:nvCxnSpPr>
          <p:cNvPr id="28681" name="AutoShape 18"/>
          <p:cNvCxnSpPr>
            <a:cxnSpLocks noChangeShapeType="1"/>
            <a:stCxn id="28677" idx="2"/>
            <a:endCxn id="28678" idx="0"/>
          </p:cNvCxnSpPr>
          <p:nvPr/>
        </p:nvCxnSpPr>
        <p:spPr bwMode="auto">
          <a:xfrm rot="5400000">
            <a:off x="4630737" y="1960563"/>
            <a:ext cx="26511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2" name="AutoShape 19"/>
          <p:cNvCxnSpPr>
            <a:cxnSpLocks noChangeShapeType="1"/>
            <a:stCxn id="28680" idx="2"/>
            <a:endCxn id="28679" idx="0"/>
          </p:cNvCxnSpPr>
          <p:nvPr/>
        </p:nvCxnSpPr>
        <p:spPr bwMode="auto">
          <a:xfrm rot="16200000" flipH="1">
            <a:off x="3937000" y="3890963"/>
            <a:ext cx="1651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AutoShape 20"/>
          <p:cNvCxnSpPr>
            <a:cxnSpLocks noChangeShapeType="1"/>
            <a:stCxn id="28680" idx="2"/>
            <a:endCxn id="28676" idx="0"/>
          </p:cNvCxnSpPr>
          <p:nvPr/>
        </p:nvCxnSpPr>
        <p:spPr bwMode="auto">
          <a:xfrm rot="16200000" flipH="1">
            <a:off x="5884862" y="1943101"/>
            <a:ext cx="193675" cy="24384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AutoShape 21"/>
          <p:cNvCxnSpPr>
            <a:cxnSpLocks noChangeShapeType="1"/>
            <a:stCxn id="28680" idx="2"/>
            <a:endCxn id="28675" idx="0"/>
          </p:cNvCxnSpPr>
          <p:nvPr/>
        </p:nvCxnSpPr>
        <p:spPr bwMode="auto">
          <a:xfrm rot="5400000">
            <a:off x="3408362" y="1905001"/>
            <a:ext cx="193675" cy="25146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AutoShape 22"/>
          <p:cNvCxnSpPr>
            <a:cxnSpLocks noChangeShapeType="1"/>
            <a:stCxn id="28676" idx="2"/>
            <a:endCxn id="28675" idx="3"/>
          </p:cNvCxnSpPr>
          <p:nvPr/>
        </p:nvCxnSpPr>
        <p:spPr bwMode="auto">
          <a:xfrm rot="5400000" flipH="1">
            <a:off x="5353050" y="2479675"/>
            <a:ext cx="533400" cy="3162300"/>
          </a:xfrm>
          <a:prstGeom prst="bentConnector4">
            <a:avLst>
              <a:gd name="adj1" fmla="val -42782"/>
              <a:gd name="adj2" fmla="val 85648"/>
            </a:avLst>
          </a:prstGeom>
          <a:noFill/>
          <a:ln w="12700">
            <a:solidFill>
              <a:srgbClr val="FF3300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AutoShape 23"/>
          <p:cNvCxnSpPr>
            <a:cxnSpLocks noChangeShapeType="1"/>
            <a:stCxn id="28678" idx="3"/>
            <a:endCxn id="28676" idx="1"/>
          </p:cNvCxnSpPr>
          <p:nvPr/>
        </p:nvCxnSpPr>
        <p:spPr bwMode="auto">
          <a:xfrm>
            <a:off x="5257800" y="2336800"/>
            <a:ext cx="152400" cy="1457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971800" y="12192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i1:  </a:t>
            </a:r>
            <a:r>
              <a:rPr lang="en-US" sz="1800" dirty="0" err="1"/>
              <a:t>st</a:t>
            </a:r>
            <a:r>
              <a:rPr lang="en-US" sz="1800" dirty="0"/>
              <a:t>  R3, MEM[R8]: 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15113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i2:  ld  R9, MEM[R4]: ??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10200" y="4038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i1:  </a:t>
            </a:r>
            <a:r>
              <a:rPr lang="en-US" sz="1800" dirty="0" err="1"/>
              <a:t>st</a:t>
            </a:r>
            <a:r>
              <a:rPr lang="en-US" sz="1800" dirty="0"/>
              <a:t>  R3, MEM[R8]: x800A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7200" y="4038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i2:  ld  R9, MEM[R4]: x400C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990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i1 and i2 issue out of program order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i1 checks load queue at commit (no match)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88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2239E-6 L -3.33333E-6 0.19912 L -0.27083 0.19704 L -0.27083 0.3681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18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93895E-6 L -0.00295 0.15519 L 0.06268 0.15519 L 0.06129 0.40958 L 0.26719 0.40958 " pathEditMode="relative" ptsTypes="AAA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5366 L -0.29705 0.05366 L -0.29705 -0.05758 L -0.53871 -0.05758 L -0.53871 0.15125 " pathEditMode="relative" ptsTypes="AAAAAA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56" grpId="0" animBg="1"/>
      <p:bldP spid="56" grpId="1" animBg="1"/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73945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Speculative Disambiguation: Violation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57200" y="3259138"/>
            <a:ext cx="3581400" cy="1068387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Load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Queue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5410200" y="3259138"/>
            <a:ext cx="3581400" cy="1068387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Store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Queue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2971800" y="1219200"/>
            <a:ext cx="3581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charset="0"/>
            </a:endParaRP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4267200" y="2093913"/>
            <a:ext cx="990600" cy="48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Agen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1727200" y="4716463"/>
            <a:ext cx="6070600" cy="388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Reorder Buffer</a:t>
            </a:r>
          </a:p>
        </p:txBody>
      </p:sp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4267200" y="2579688"/>
            <a:ext cx="990600" cy="48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Mem</a:t>
            </a:r>
          </a:p>
        </p:txBody>
      </p:sp>
      <p:cxnSp>
        <p:nvCxnSpPr>
          <p:cNvPr id="29705" name="AutoShape 18"/>
          <p:cNvCxnSpPr>
            <a:cxnSpLocks noChangeShapeType="1"/>
            <a:stCxn id="29701" idx="2"/>
            <a:endCxn id="29702" idx="0"/>
          </p:cNvCxnSpPr>
          <p:nvPr/>
        </p:nvCxnSpPr>
        <p:spPr bwMode="auto">
          <a:xfrm rot="5400000">
            <a:off x="4630737" y="1960563"/>
            <a:ext cx="26511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AutoShape 19"/>
          <p:cNvCxnSpPr>
            <a:cxnSpLocks noChangeShapeType="1"/>
            <a:stCxn id="29704" idx="2"/>
            <a:endCxn id="29703" idx="0"/>
          </p:cNvCxnSpPr>
          <p:nvPr/>
        </p:nvCxnSpPr>
        <p:spPr bwMode="auto">
          <a:xfrm rot="16200000" flipH="1">
            <a:off x="3937000" y="3890963"/>
            <a:ext cx="1651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7" name="AutoShape 20"/>
          <p:cNvCxnSpPr>
            <a:cxnSpLocks noChangeShapeType="1"/>
            <a:stCxn id="29704" idx="2"/>
            <a:endCxn id="29700" idx="0"/>
          </p:cNvCxnSpPr>
          <p:nvPr/>
        </p:nvCxnSpPr>
        <p:spPr bwMode="auto">
          <a:xfrm rot="16200000" flipH="1">
            <a:off x="5884862" y="1943101"/>
            <a:ext cx="193675" cy="24384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8" name="AutoShape 21"/>
          <p:cNvCxnSpPr>
            <a:cxnSpLocks noChangeShapeType="1"/>
            <a:stCxn id="29704" idx="2"/>
            <a:endCxn id="29699" idx="0"/>
          </p:cNvCxnSpPr>
          <p:nvPr/>
        </p:nvCxnSpPr>
        <p:spPr bwMode="auto">
          <a:xfrm rot="5400000">
            <a:off x="3408362" y="1905001"/>
            <a:ext cx="193675" cy="25146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AutoShape 22"/>
          <p:cNvCxnSpPr>
            <a:cxnSpLocks noChangeShapeType="1"/>
            <a:stCxn id="29700" idx="2"/>
            <a:endCxn id="29699" idx="3"/>
          </p:cNvCxnSpPr>
          <p:nvPr/>
        </p:nvCxnSpPr>
        <p:spPr bwMode="auto">
          <a:xfrm rot="5400000" flipH="1">
            <a:off x="5353050" y="2479675"/>
            <a:ext cx="533400" cy="3162300"/>
          </a:xfrm>
          <a:prstGeom prst="bentConnector4">
            <a:avLst>
              <a:gd name="adj1" fmla="val -42782"/>
              <a:gd name="adj2" fmla="val 85648"/>
            </a:avLst>
          </a:prstGeom>
          <a:noFill/>
          <a:ln w="12700">
            <a:solidFill>
              <a:srgbClr val="FF3300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AutoShape 23"/>
          <p:cNvCxnSpPr>
            <a:cxnSpLocks noChangeShapeType="1"/>
            <a:stCxn id="29702" idx="3"/>
            <a:endCxn id="29700" idx="1"/>
          </p:cNvCxnSpPr>
          <p:nvPr/>
        </p:nvCxnSpPr>
        <p:spPr bwMode="auto">
          <a:xfrm>
            <a:off x="5257800" y="2336800"/>
            <a:ext cx="152400" cy="1457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971800" y="12192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i1:  </a:t>
            </a:r>
            <a:r>
              <a:rPr lang="en-US" sz="1800" dirty="0" err="1"/>
              <a:t>st</a:t>
            </a:r>
            <a:r>
              <a:rPr lang="en-US" sz="1800" dirty="0"/>
              <a:t>  R3, MEM[R8]: 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15113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i2:  ld  R9, MEM[R4]: ??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10200" y="4038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i1:  </a:t>
            </a:r>
            <a:r>
              <a:rPr lang="en-US" sz="1800" dirty="0" err="1"/>
              <a:t>st</a:t>
            </a:r>
            <a:r>
              <a:rPr lang="en-US" sz="1800" dirty="0"/>
              <a:t>  R3, MEM[R8]: x800A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7200" y="4038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i2:  ld  R9, MEM[R4]: x800A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219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i1 and i2 issue out of program order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i1 checks load queue at commit (match)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i2 marked for replay</a:t>
            </a:r>
          </a:p>
        </p:txBody>
      </p:sp>
      <p:sp>
        <p:nvSpPr>
          <p:cNvPr id="20" name="&quot;No&quot; Symbol 19"/>
          <p:cNvSpPr/>
          <p:nvPr/>
        </p:nvSpPr>
        <p:spPr>
          <a:xfrm>
            <a:off x="457200" y="3962400"/>
            <a:ext cx="457200" cy="4572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01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2239E-6 L -3.33333E-6 0.19912 L -0.27083 0.19704 L -0.27083 0.3681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18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93895E-6 L -0.00295 0.15519 L 0.06268 0.15519 L 0.06129 0.40958 L 0.26719 0.40958 " pathEditMode="relative" ptsTypes="AAA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5366 L -0.29705 0.05366 L -0.29705 -0.05758 L -0.53871 -0.05758 L -0.53871 0.15125 " pathEditMode="relative" ptsTypes="AAAAAA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46322 L 0.27465 -0.46322 L 0.27604 -0.36771 " pathEditMode="relative" ptsTypes="AAAA">
                                      <p:cBhvr>
                                        <p:cTn id="3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56" grpId="0" animBg="1"/>
      <p:bldP spid="56" grpId="1" animBg="1"/>
      <p:bldP spid="57" grpId="0" animBg="1"/>
      <p:bldP spid="5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Use of Prediction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143000"/>
            <a:ext cx="77724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If aliases are rare: static prediction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Predict no alias every time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Why even implement forwarding? PowerPC 620 doesn’t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Pay </a:t>
            </a:r>
            <a:r>
              <a:rPr lang="en-US" sz="2400" dirty="0" err="1" smtClean="0"/>
              <a:t>misprediction</a:t>
            </a:r>
            <a:r>
              <a:rPr lang="en-US" sz="2400" dirty="0" smtClean="0"/>
              <a:t> penalty rarely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If aliases are more frequent: dynamic prediction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Use PHT-like history table for loads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If alias predicted: delay load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If aliased pair predicted: forward from store to load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More difficult to predict pair [store sets, Alpha 21264]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Pay </a:t>
            </a:r>
            <a:r>
              <a:rPr lang="en-US" sz="2400" dirty="0" err="1" smtClean="0"/>
              <a:t>misprediction</a:t>
            </a:r>
            <a:r>
              <a:rPr lang="en-US" sz="2400" dirty="0" smtClean="0"/>
              <a:t> penalty rarely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Memory cloaking [</a:t>
            </a:r>
            <a:r>
              <a:rPr lang="en-US" sz="2800" dirty="0" err="1" smtClean="0"/>
              <a:t>Moshovos</a:t>
            </a:r>
            <a:r>
              <a:rPr lang="en-US" sz="2800" dirty="0" smtClean="0"/>
              <a:t>, </a:t>
            </a:r>
            <a:r>
              <a:rPr lang="en-US" sz="2800" dirty="0" err="1" smtClean="0"/>
              <a:t>Sohi</a:t>
            </a:r>
            <a:r>
              <a:rPr lang="en-US" sz="2800" dirty="0" smtClean="0"/>
              <a:t>, ISCA 1997]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Predict load/store pair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Directly copy store data register to load target register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Reduce data transfer latency to absolute minimum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99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Load/Store Disambiguation Discussion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143000"/>
            <a:ext cx="7772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RISC ISA: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Many registers, most variables allocated to registers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Aliases are rare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Most important to not delay loads (bypass)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Alias predictor may/may not be necessary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CISC ISA: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Few registers, many operands from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Aliases much more common, forwarding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Incorrect load speculation should be avoided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If load speculation allowed, predictor probably necessary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Address translation: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Can’t use virtual address (must use physical)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Wait till after TLB lookup is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Or, use subset of untranslated bits (page offset)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Safe for proving inequality (bypassing OK)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Not sufficient for showing equality (forwarding not OK)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86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Queue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87369"/>
            <a:ext cx="8229600" cy="1184831"/>
          </a:xfrm>
        </p:spPr>
        <p:txBody>
          <a:bodyPr/>
          <a:lstStyle/>
          <a:p>
            <a:r>
              <a:rPr lang="en-US" sz="2000" dirty="0" smtClean="0"/>
              <a:t>Store color assigned at dispatch, increases monotonically</a:t>
            </a:r>
          </a:p>
          <a:p>
            <a:r>
              <a:rPr lang="en-US" sz="2000" dirty="0"/>
              <a:t>L</a:t>
            </a:r>
            <a:r>
              <a:rPr lang="en-US" sz="2000" dirty="0" smtClean="0"/>
              <a:t>oad inherits color from preceding store, only forwards if store is older</a:t>
            </a:r>
          </a:p>
          <a:p>
            <a:r>
              <a:rPr lang="en-US" sz="2000" dirty="0" smtClean="0"/>
              <a:t>Priority logic must find nearest matching store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362200"/>
            <a:ext cx="990600" cy="18288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819400"/>
            <a:ext cx="990600" cy="3048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Address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2362200"/>
            <a:ext cx="990600" cy="18288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2819400"/>
            <a:ext cx="990600" cy="3048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Color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1447800" y="1240971"/>
            <a:ext cx="1752600" cy="9144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>
            <a:off x="1447800" y="1926771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1752600" y="1774371"/>
            <a:ext cx="381000" cy="381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?=</a:t>
            </a:r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2133600" y="1926771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1524000" y="1317171"/>
            <a:ext cx="160020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Tahoma" pitchFamily="34" charset="0"/>
              </a:rPr>
              <a:t>Address</a:t>
            </a:r>
            <a:endParaRPr lang="en-US" altLang="en-US" sz="1600" dirty="0">
              <a:latin typeface="Tahoma" pitchFamily="34" charset="0"/>
            </a:endParaRP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1905000" y="154577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838200" y="1240971"/>
            <a:ext cx="609600" cy="157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828800" y="2155371"/>
            <a:ext cx="1371600" cy="968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9" idx="1"/>
          </p:cNvCxnSpPr>
          <p:nvPr/>
        </p:nvCxnSpPr>
        <p:spPr>
          <a:xfrm>
            <a:off x="1828800" y="2971800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934200" y="2387600"/>
            <a:ext cx="990600" cy="18288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34200" y="2844800"/>
            <a:ext cx="990600" cy="3048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Data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3733800" y="1240971"/>
            <a:ext cx="1752600" cy="9144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3733800" y="1926771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038600" y="1774371"/>
            <a:ext cx="381000" cy="381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Tahoma" pitchFamily="34" charset="0"/>
              </a:rPr>
              <a:t>≤</a:t>
            </a:r>
            <a:endParaRPr lang="en-US" altLang="en-US" sz="1600" dirty="0">
              <a:latin typeface="Tahoma" pitchFamily="34" charset="0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419600" y="1926771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3810000" y="1317171"/>
            <a:ext cx="160020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Tahoma" pitchFamily="34" charset="0"/>
              </a:rPr>
              <a:t>Store Color</a:t>
            </a:r>
            <a:endParaRPr lang="en-US" altLang="en-US" sz="1600" dirty="0">
              <a:latin typeface="Tahoma" pitchFamily="34" charset="0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4191000" y="154577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124200" y="1240971"/>
            <a:ext cx="609600" cy="157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114800" y="2155371"/>
            <a:ext cx="1371600" cy="968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114800" y="2971800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410200" y="2387600"/>
            <a:ext cx="529771" cy="18288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Priority Logic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endCxn id="38" idx="1"/>
          </p:cNvCxnSpPr>
          <p:nvPr/>
        </p:nvCxnSpPr>
        <p:spPr>
          <a:xfrm>
            <a:off x="5939971" y="2997200"/>
            <a:ext cx="99422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Up Arrow 52"/>
          <p:cNvSpPr/>
          <p:nvPr/>
        </p:nvSpPr>
        <p:spPr>
          <a:xfrm>
            <a:off x="1219200" y="4267200"/>
            <a:ext cx="304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838200" y="457200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Load </a:t>
            </a:r>
            <a:r>
              <a:rPr lang="en-US" sz="1800" dirty="0" err="1" smtClean="0">
                <a:latin typeface="+mn-lt"/>
              </a:rPr>
              <a:t>Addr</a:t>
            </a:r>
            <a:endParaRPr lang="en-US" sz="1800" dirty="0">
              <a:latin typeface="+mn-lt"/>
            </a:endParaRPr>
          </a:p>
        </p:txBody>
      </p:sp>
      <p:sp>
        <p:nvSpPr>
          <p:cNvPr id="55" name="Up Arrow 54"/>
          <p:cNvSpPr/>
          <p:nvPr/>
        </p:nvSpPr>
        <p:spPr>
          <a:xfrm>
            <a:off x="3501732" y="4267200"/>
            <a:ext cx="304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048000" y="457200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Load Color</a:t>
            </a:r>
            <a:endParaRPr lang="en-US" sz="1800" dirty="0">
              <a:latin typeface="+mn-lt"/>
            </a:endParaRPr>
          </a:p>
        </p:txBody>
      </p:sp>
      <p:sp>
        <p:nvSpPr>
          <p:cNvPr id="57" name="Up Arrow 56"/>
          <p:cNvSpPr/>
          <p:nvPr/>
        </p:nvSpPr>
        <p:spPr>
          <a:xfrm flipV="1">
            <a:off x="7315200" y="4267200"/>
            <a:ext cx="304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617261" y="4572000"/>
            <a:ext cx="1688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Forwarded Data</a:t>
            </a:r>
            <a:endParaRPr lang="en-US" sz="1800" dirty="0">
              <a:latin typeface="+mn-lt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828800" y="3657600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14800" y="3646714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Up Arrow 49"/>
          <p:cNvSpPr/>
          <p:nvPr/>
        </p:nvSpPr>
        <p:spPr>
          <a:xfrm>
            <a:off x="5521017" y="4290684"/>
            <a:ext cx="304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067285" y="459548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Load Color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8733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Queue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23992"/>
            <a:ext cx="8229600" cy="3376807"/>
          </a:xfrm>
        </p:spPr>
        <p:txBody>
          <a:bodyPr/>
          <a:lstStyle/>
          <a:p>
            <a:r>
              <a:rPr lang="en-US" sz="2000" dirty="0" smtClean="0"/>
              <a:t>If entries are positional, priority logic looks like carry chain (slow)</a:t>
            </a:r>
          </a:p>
          <a:p>
            <a:r>
              <a:rPr lang="en-US" sz="2000" dirty="0" smtClean="0"/>
              <a:t>If entries are not positional, priority logic is quite complex</a:t>
            </a:r>
          </a:p>
          <a:p>
            <a:pPr lvl="1"/>
            <a:r>
              <a:rPr lang="en-US" sz="1600" dirty="0" smtClean="0"/>
              <a:t>See [</a:t>
            </a:r>
            <a:r>
              <a:rPr lang="en-US" sz="1600" dirty="0" err="1" smtClean="0"/>
              <a:t>Buyuktosunogly</a:t>
            </a:r>
            <a:r>
              <a:rPr lang="en-US" sz="1600" dirty="0" smtClean="0"/>
              <a:t>, El-</a:t>
            </a:r>
            <a:r>
              <a:rPr lang="en-US" sz="1600" dirty="0" err="1" smtClean="0"/>
              <a:t>Moursy</a:t>
            </a:r>
            <a:r>
              <a:rPr lang="en-US" sz="1600" dirty="0" smtClean="0"/>
              <a:t>, </a:t>
            </a:r>
            <a:r>
              <a:rPr lang="en-US" sz="1600" dirty="0" err="1" smtClean="0"/>
              <a:t>Albonesi</a:t>
            </a:r>
            <a:r>
              <a:rPr lang="en-US" sz="1600" dirty="0" smtClean="0"/>
              <a:t>, 2002 IEEE ASIC/SOC Conference] </a:t>
            </a:r>
          </a:p>
          <a:p>
            <a:r>
              <a:rPr lang="en-US" sz="2000" dirty="0" smtClean="0"/>
              <a:t>Partial store/load overlap may prevent bypassing (not all bytes present)</a:t>
            </a:r>
          </a:p>
          <a:p>
            <a:pPr lvl="1"/>
            <a:r>
              <a:rPr lang="en-US" sz="1600" dirty="0" smtClean="0"/>
              <a:t>Must stall load instead</a:t>
            </a:r>
          </a:p>
          <a:p>
            <a:r>
              <a:rPr lang="en-US" sz="2000" dirty="0" smtClean="0"/>
              <a:t>Store color has finite range, clever logic trick:</a:t>
            </a:r>
          </a:p>
          <a:p>
            <a:pPr lvl="1"/>
            <a:r>
              <a:rPr lang="en-US" sz="1600" dirty="0" smtClean="0"/>
              <a:t>For 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 store queue entries, use (n+1) bits for color, e.g. 16 SQ entries requires 5 bits</a:t>
            </a:r>
          </a:p>
          <a:p>
            <a:pPr lvl="1"/>
            <a:r>
              <a:rPr lang="en-US" sz="1600" dirty="0" smtClean="0"/>
              <a:t>If leading bit of oldest store is zero, use unsigned comparisons</a:t>
            </a:r>
          </a:p>
          <a:p>
            <a:pPr lvl="1"/>
            <a:r>
              <a:rPr lang="en-US" sz="1600" dirty="0" smtClean="0"/>
              <a:t>If leading bit of oldest store is one, use signed comparisons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17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123489" y="1219696"/>
            <a:ext cx="4572566" cy="1804296"/>
            <a:chOff x="838200" y="1240971"/>
            <a:chExt cx="7500898" cy="3857427"/>
          </a:xfrm>
        </p:grpSpPr>
        <p:sp>
          <p:nvSpPr>
            <p:cNvPr id="6" name="Rectangle 5"/>
            <p:cNvSpPr/>
            <p:nvPr/>
          </p:nvSpPr>
          <p:spPr>
            <a:xfrm>
              <a:off x="838200" y="2362200"/>
              <a:ext cx="990600" cy="182880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38200" y="2819400"/>
              <a:ext cx="990600" cy="30480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Address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2362200"/>
              <a:ext cx="990600" cy="182880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200" y="2819400"/>
              <a:ext cx="990600" cy="30480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Color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1447800" y="1240971"/>
              <a:ext cx="1752600" cy="91440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"/>
            </a:p>
          </p:txBody>
        </p:sp>
        <p:sp>
          <p:nvSpPr>
            <p:cNvPr id="11" name="Line 38"/>
            <p:cNvSpPr>
              <a:spLocks noChangeShapeType="1"/>
            </p:cNvSpPr>
            <p:nvPr/>
          </p:nvSpPr>
          <p:spPr bwMode="auto">
            <a:xfrm>
              <a:off x="1447800" y="1926771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>
              <a:off x="1752600" y="1774371"/>
              <a:ext cx="381000" cy="3810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00">
                  <a:latin typeface="Tahoma" pitchFamily="34" charset="0"/>
                </a:rPr>
                <a:t>?=</a:t>
              </a:r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2133600" y="1926771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14" name="Rectangle 41"/>
            <p:cNvSpPr>
              <a:spLocks noChangeArrowheads="1"/>
            </p:cNvSpPr>
            <p:nvPr/>
          </p:nvSpPr>
          <p:spPr bwMode="auto">
            <a:xfrm>
              <a:off x="1524000" y="1317171"/>
              <a:ext cx="1600200" cy="228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00">
                  <a:latin typeface="Tahoma" pitchFamily="34" charset="0"/>
                </a:rPr>
                <a:t>Tag</a:t>
              </a:r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>
              <a:off x="1905000" y="1545771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0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838200" y="1240971"/>
              <a:ext cx="609600" cy="1578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828800" y="2155371"/>
              <a:ext cx="1371600" cy="9688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3"/>
              <a:endCxn id="9" idx="1"/>
            </p:cNvCxnSpPr>
            <p:nvPr/>
          </p:nvCxnSpPr>
          <p:spPr>
            <a:xfrm>
              <a:off x="1828800" y="2971800"/>
              <a:ext cx="1295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934200" y="2387600"/>
              <a:ext cx="990600" cy="182880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934200" y="2844800"/>
              <a:ext cx="990600" cy="30480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Data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733800" y="1240971"/>
              <a:ext cx="1752600" cy="91440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3733800" y="1926771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038600" y="1774371"/>
              <a:ext cx="381000" cy="3810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00" dirty="0">
                  <a:latin typeface="Tahoma" pitchFamily="34" charset="0"/>
                </a:rPr>
                <a:t>≤</a:t>
              </a:r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4419600" y="1926771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810000" y="1317171"/>
              <a:ext cx="1600200" cy="228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00" dirty="0" smtClean="0">
                  <a:latin typeface="Tahoma" pitchFamily="34" charset="0"/>
                </a:rPr>
                <a:t>Color</a:t>
              </a:r>
              <a:endParaRPr lang="en-US" altLang="en-US" sz="900" dirty="0">
                <a:latin typeface="Tahoma" pitchFamily="34" charset="0"/>
              </a:endParaRPr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4191000" y="1545771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00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3124200" y="1240971"/>
              <a:ext cx="609600" cy="1578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4114800" y="2155371"/>
              <a:ext cx="1371600" cy="9688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4114800" y="2971800"/>
              <a:ext cx="1295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410200" y="2387600"/>
              <a:ext cx="529771" cy="182880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Priority Logic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Arrow Connector 48"/>
            <p:cNvCxnSpPr>
              <a:endCxn id="38" idx="1"/>
            </p:cNvCxnSpPr>
            <p:nvPr/>
          </p:nvCxnSpPr>
          <p:spPr>
            <a:xfrm>
              <a:off x="5939971" y="2997200"/>
              <a:ext cx="99422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Up Arrow 52"/>
            <p:cNvSpPr/>
            <p:nvPr/>
          </p:nvSpPr>
          <p:spPr>
            <a:xfrm>
              <a:off x="1219200" y="4267200"/>
              <a:ext cx="304800" cy="304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8200" y="4571999"/>
              <a:ext cx="1175952" cy="526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+mn-lt"/>
                </a:rPr>
                <a:t>Load </a:t>
              </a:r>
              <a:r>
                <a:rPr lang="en-US" sz="1000" dirty="0" err="1" smtClean="0">
                  <a:latin typeface="+mn-lt"/>
                </a:rPr>
                <a:t>Addr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55" name="Up Arrow 54"/>
            <p:cNvSpPr/>
            <p:nvPr/>
          </p:nvSpPr>
          <p:spPr>
            <a:xfrm>
              <a:off x="3501732" y="4267200"/>
              <a:ext cx="304800" cy="304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48001" y="4571999"/>
              <a:ext cx="1215395" cy="526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+mn-lt"/>
                </a:rPr>
                <a:t>Load Color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57" name="Up Arrow 56"/>
            <p:cNvSpPr/>
            <p:nvPr/>
          </p:nvSpPr>
          <p:spPr>
            <a:xfrm flipV="1">
              <a:off x="7315200" y="4267200"/>
              <a:ext cx="304800" cy="304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705599" y="4571999"/>
              <a:ext cx="1633499" cy="526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+mn-lt"/>
                </a:rPr>
                <a:t>ForwardedData</a:t>
              </a:r>
              <a:endParaRPr lang="en-US" sz="1000" dirty="0">
                <a:latin typeface="+mn-lt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1828800" y="3657600"/>
              <a:ext cx="1295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4114800" y="3646714"/>
              <a:ext cx="1295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3979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28600"/>
            <a:ext cx="8080375" cy="685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The Memory Bottleneck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13413"/>
            <a:ext cx="7240588" cy="570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97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80375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Load/Store Processing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838200"/>
            <a:ext cx="7772400" cy="5257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u="sng" smtClean="0">
                <a:solidFill>
                  <a:srgbClr val="0000FF"/>
                </a:solidFill>
              </a:rPr>
              <a:t>For both Loads and Stores</a:t>
            </a:r>
            <a:r>
              <a:rPr lang="en-US" altLang="en-US" sz="2000" b="1" smtClean="0">
                <a:solidFill>
                  <a:srgbClr val="0000FF"/>
                </a:solidFill>
              </a:rPr>
              <a:t>: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b="1" smtClean="0">
                <a:solidFill>
                  <a:srgbClr val="000000"/>
                </a:solidFill>
              </a:rPr>
              <a:t>Effective Address Generation:</a:t>
            </a:r>
          </a:p>
          <a:p>
            <a:pPr marL="1295400" lvl="2" indent="-381000" eaLnBrk="1" hangingPunct="1"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Must wait on register value</a:t>
            </a:r>
            <a:endParaRPr lang="en-US" altLang="en-US" sz="1600" b="1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Must perform address calculation</a:t>
            </a:r>
            <a:endParaRPr lang="en-US" altLang="en-US" sz="1600" b="1" smtClean="0">
              <a:solidFill>
                <a:srgbClr val="000000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  <a:spcBef>
                <a:spcPts val="800"/>
              </a:spcBef>
              <a:buFontTx/>
              <a:buAutoNum type="arabicPeriod"/>
            </a:pPr>
            <a:r>
              <a:rPr lang="en-US" altLang="en-US" sz="1800" b="1" smtClean="0">
                <a:solidFill>
                  <a:srgbClr val="000000"/>
                </a:solidFill>
              </a:rPr>
              <a:t>Address Translation:</a:t>
            </a:r>
            <a:endParaRPr lang="en-US" altLang="en-US" sz="1800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Must access TLB</a:t>
            </a:r>
            <a:endParaRPr lang="en-US" altLang="en-US" sz="1600" b="1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Can potentially induce a page fault (exception)</a:t>
            </a:r>
            <a:endParaRPr lang="en-US" altLang="en-US" sz="1600" b="1" smtClean="0">
              <a:solidFill>
                <a:srgbClr val="0000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ts val="1700"/>
              </a:spcBef>
              <a:buFont typeface="Wingdings" pitchFamily="2" charset="2"/>
              <a:buNone/>
            </a:pPr>
            <a:r>
              <a:rPr lang="en-US" altLang="en-US" sz="2000" b="1" u="sng" smtClean="0">
                <a:solidFill>
                  <a:srgbClr val="0000FF"/>
                </a:solidFill>
              </a:rPr>
              <a:t>For Loads:</a:t>
            </a:r>
            <a:r>
              <a:rPr lang="en-US" altLang="en-US" sz="2000" b="1" smtClean="0">
                <a:solidFill>
                  <a:srgbClr val="000000"/>
                </a:solidFill>
              </a:rPr>
              <a:t> D-cache Access (Read)</a:t>
            </a:r>
            <a:endParaRPr lang="en-US" altLang="en-US" sz="2000" b="1" u="sng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Can potentially induce a D-cache miss</a:t>
            </a:r>
            <a:endParaRPr lang="en-US" altLang="en-US" sz="1600" b="1" u="sng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Check aliasing against store buffer for possible load forwarding</a:t>
            </a:r>
            <a:endParaRPr lang="en-US" altLang="en-US" sz="1600" b="1" u="sng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If bypassing store, must be flagged as “speculative” load until completion</a:t>
            </a:r>
            <a:endParaRPr lang="en-US" altLang="en-US" sz="1600" b="1" u="sng" smtClean="0">
              <a:solidFill>
                <a:srgbClr val="0000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ts val="1700"/>
              </a:spcBef>
              <a:buFont typeface="Wingdings" pitchFamily="2" charset="2"/>
              <a:buNone/>
            </a:pPr>
            <a:r>
              <a:rPr lang="en-US" altLang="en-US" sz="2000" b="1" u="sng" smtClean="0">
                <a:solidFill>
                  <a:srgbClr val="0000FF"/>
                </a:solidFill>
              </a:rPr>
              <a:t>For Stores:</a:t>
            </a:r>
            <a:r>
              <a:rPr lang="en-US" altLang="en-US" sz="2000" b="1" smtClean="0">
                <a:solidFill>
                  <a:srgbClr val="000000"/>
                </a:solidFill>
              </a:rPr>
              <a:t> D-cache Access (Write)</a:t>
            </a:r>
            <a:endParaRPr lang="en-US" altLang="en-US" sz="2000" b="1" u="sng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When completing must check aliasing against “speculative” loads</a:t>
            </a:r>
            <a:endParaRPr lang="en-US" altLang="en-US" sz="1600" b="1" u="sng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After completion, wait in store buffer for access to D-cache</a:t>
            </a:r>
            <a:endParaRPr lang="en-US" altLang="en-US" sz="1600" b="1" u="sng" smtClean="0">
              <a:solidFill>
                <a:srgbClr val="000000"/>
              </a:solidFill>
            </a:endParaRPr>
          </a:p>
          <a:p>
            <a:pPr marL="1295400" lvl="2" indent="-381000" eaLnBrk="1" hangingPunct="1"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Can potentially induce a D-cache miss</a:t>
            </a:r>
            <a:endParaRPr lang="en-US" altLang="en-US" sz="1600" b="1" u="sng" smtClean="0">
              <a:solidFill>
                <a:srgbClr val="00000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altLang="en-US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20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High-IPC Processor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</a:t>
            </a:fld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73" y="1143000"/>
            <a:ext cx="622992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5029200" y="3098946"/>
            <a:ext cx="2590800" cy="345425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8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28600"/>
            <a:ext cx="8080375" cy="685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Easing The Memory Bottleneck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27076"/>
            <a:ext cx="7010400" cy="571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8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Superscalar Caches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066800"/>
            <a:ext cx="7242175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Increasing issue width =&gt; wider caches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Parallel cache accesses are harder than parallel functional units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Fundamental difference: 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Caches have </a:t>
            </a:r>
            <a:r>
              <a:rPr lang="en-US" sz="2000" b="1" dirty="0" smtClean="0">
                <a:solidFill>
                  <a:srgbClr val="FF3300"/>
                </a:solidFill>
              </a:rPr>
              <a:t>state</a:t>
            </a:r>
            <a:r>
              <a:rPr lang="en-US" sz="2000" dirty="0" smtClean="0">
                <a:solidFill>
                  <a:srgbClr val="000000"/>
                </a:solidFill>
              </a:rPr>
              <a:t>, functional units don’t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Operation thru one port affects future operations thru others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Several approaches used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True multi-porting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Multiple cache copies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Virtual multi-porting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Multi-banking (interleaving)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07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80375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True Multiporting of SRAM</a:t>
            </a:r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1981200" y="1524000"/>
            <a:ext cx="5715000" cy="49434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Rectangle 8"/>
          <p:cNvSpPr>
            <a:spLocks noChangeArrowheads="1"/>
          </p:cNvSpPr>
          <p:nvPr/>
        </p:nvSpPr>
        <p:spPr bwMode="auto">
          <a:xfrm>
            <a:off x="1981200" y="1524000"/>
            <a:ext cx="5715000" cy="494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7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984875"/>
            <a:ext cx="5715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02275"/>
            <a:ext cx="5715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19675"/>
            <a:ext cx="5715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35488"/>
            <a:ext cx="57150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52888"/>
            <a:ext cx="5715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70288"/>
            <a:ext cx="5715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87688"/>
            <a:ext cx="5715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05088"/>
            <a:ext cx="5715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22488"/>
            <a:ext cx="5715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8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38300"/>
            <a:ext cx="5715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9" name="Picture 1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715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0" name="Text Box 4"/>
          <p:cNvSpPr txBox="1">
            <a:spLocks noChangeArrowheads="1"/>
          </p:cNvSpPr>
          <p:nvPr/>
        </p:nvSpPr>
        <p:spPr bwMode="auto">
          <a:xfrm>
            <a:off x="228600" y="2286000"/>
            <a:ext cx="170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FF3300"/>
                </a:solidFill>
                <a:latin typeface="Tahoma" pitchFamily="34" charset="0"/>
              </a:rPr>
              <a:t>“Word” Lines</a:t>
            </a:r>
          </a:p>
          <a:p>
            <a:pPr eaLnBrk="1" hangingPunct="1"/>
            <a:r>
              <a:rPr lang="en-US" sz="2000" i="0">
                <a:solidFill>
                  <a:srgbClr val="FF3300"/>
                </a:solidFill>
                <a:latin typeface="Tahoma" pitchFamily="34" charset="0"/>
              </a:rPr>
              <a:t> -select a row</a:t>
            </a:r>
          </a:p>
        </p:txBody>
      </p:sp>
      <p:sp>
        <p:nvSpPr>
          <p:cNvPr id="31761" name="Text Box 5"/>
          <p:cNvSpPr txBox="1">
            <a:spLocks noChangeArrowheads="1"/>
          </p:cNvSpPr>
          <p:nvPr/>
        </p:nvSpPr>
        <p:spPr bwMode="auto">
          <a:xfrm>
            <a:off x="6324600" y="1066800"/>
            <a:ext cx="2230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FF3300"/>
                </a:solidFill>
                <a:latin typeface="Tahoma" pitchFamily="34" charset="0"/>
              </a:rPr>
              <a:t>“Bit” Lines</a:t>
            </a:r>
          </a:p>
          <a:p>
            <a:pPr eaLnBrk="1" hangingPunct="1"/>
            <a:r>
              <a:rPr lang="en-US" sz="2000" i="0">
                <a:solidFill>
                  <a:srgbClr val="FF3300"/>
                </a:solidFill>
                <a:latin typeface="Tahoma" pitchFamily="34" charset="0"/>
              </a:rPr>
              <a:t> -carry data in/out</a:t>
            </a:r>
          </a:p>
        </p:txBody>
      </p:sp>
      <p:sp>
        <p:nvSpPr>
          <p:cNvPr id="31762" name="Rectangle 6"/>
          <p:cNvSpPr>
            <a:spLocks noChangeArrowheads="1"/>
          </p:cNvSpPr>
          <p:nvPr/>
        </p:nvSpPr>
        <p:spPr bwMode="auto">
          <a:xfrm>
            <a:off x="3657600" y="52578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074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True Multiporting of SRAM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447800"/>
            <a:ext cx="7927975" cy="47244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Would be ideal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Increases cache area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Array becomes wire-dominated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Slower access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Wire delay across larger area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Cross-coupling capacitance between wires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Read stability suffers if latch drives </a:t>
            </a:r>
            <a:r>
              <a:rPr lang="en-US" dirty="0" err="1" smtClean="0">
                <a:solidFill>
                  <a:srgbClr val="000000"/>
                </a:solidFill>
              </a:rPr>
              <a:t>bitline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Need isolating access logic (2T per </a:t>
            </a:r>
            <a:r>
              <a:rPr lang="en-US" dirty="0" err="1" smtClean="0">
                <a:solidFill>
                  <a:srgbClr val="000000"/>
                </a:solidFill>
              </a:rPr>
              <a:t>bitline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58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81000"/>
            <a:ext cx="8080375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Multiple Cache Copies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3276600"/>
            <a:ext cx="7242175" cy="3352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Used in DEC Alpha 21164, IBM Power4</a:t>
            </a:r>
          </a:p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Independent load paths</a:t>
            </a:r>
          </a:p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Single shared store path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May be exclusive with loads, or internally dual-ported</a:t>
            </a:r>
          </a:p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Bottleneck, not practically scalable beyond 2 paths</a:t>
            </a:r>
          </a:p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Provides some fault-tolerance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Parity protection per copy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Parity error: restore from known-good copy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Avoids more complex ECC (no RMW for </a:t>
            </a:r>
            <a:r>
              <a:rPr lang="en-US" sz="1400" dirty="0" err="1" smtClean="0">
                <a:solidFill>
                  <a:srgbClr val="000000"/>
                </a:solidFill>
              </a:rPr>
              <a:t>subword</a:t>
            </a:r>
            <a:r>
              <a:rPr lang="en-US" sz="1400" dirty="0" smtClean="0">
                <a:solidFill>
                  <a:srgbClr val="000000"/>
                </a:solidFill>
              </a:rPr>
              <a:t> writes), still provides SEC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4724400" y="914400"/>
            <a:ext cx="15240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4724400" y="2209800"/>
            <a:ext cx="15240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1981200" y="1066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>
            <a:off x="1981200" y="3124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>
            <a:off x="1981200" y="2057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3886200" y="1752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>
            <a:off x="3886200" y="1752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>
            <a:off x="3886200" y="2438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1905000" y="762000"/>
            <a:ext cx="1100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Load Port 0</a:t>
            </a: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1981200" y="2819400"/>
            <a:ext cx="1100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Load Port 1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1981200" y="1752600"/>
            <a:ext cx="982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Store 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03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Virtual Multiporting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2743200"/>
            <a:ext cx="7242175" cy="3886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Used in IBM Power2 and DEC 21264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Wave pipelining: pipeline wires WITHOUT latches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Time-share a single port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Not scalable beyond 2 ports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Requires very careful array design to guarantee balanced paths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Second access cannot catch up with first access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Short path constraint limits maximum clock period</a:t>
            </a:r>
          </a:p>
          <a:p>
            <a:pPr lvl="1">
              <a:spcBef>
                <a:spcPts val="1200"/>
              </a:spcBef>
            </a:pPr>
            <a:r>
              <a:rPr lang="en-US" sz="1600" dirty="0" smtClean="0">
                <a:solidFill>
                  <a:srgbClr val="000000"/>
                </a:solidFill>
              </a:rPr>
              <a:t>Does not support CPU power states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724400" y="1295400"/>
            <a:ext cx="15240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1981200" y="1447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1981200" y="22860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1905000" y="1143000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Port 0</a:t>
            </a:r>
          </a:p>
        </p:txBody>
      </p:sp>
      <p:sp>
        <p:nvSpPr>
          <p:cNvPr id="34824" name="Text Box 13"/>
          <p:cNvSpPr txBox="1">
            <a:spLocks noChangeArrowheads="1"/>
          </p:cNvSpPr>
          <p:nvPr/>
        </p:nvSpPr>
        <p:spPr bwMode="auto">
          <a:xfrm>
            <a:off x="1905000" y="1981200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Port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39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Multi-banking or Interleaving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52800"/>
            <a:ext cx="7470775" cy="3200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Used in Intel Pentium (8 banks)</a:t>
            </a:r>
          </a:p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Need routing network</a:t>
            </a:r>
          </a:p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Must deal with bank conflicts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Bank conflicts not known till address generated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Difficult in non-data-capture machine with speculative scheduling</a:t>
            </a:r>
          </a:p>
          <a:p>
            <a:pPr lvl="2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Replay – looks just like a cache miss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Sensitive to bank interleave: fine-grained vs. coarse-grained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724400" y="1066800"/>
            <a:ext cx="1524000" cy="2438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981200" y="1828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1981200" y="2667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05000" y="1524000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Port 0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905000" y="2362200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Port 1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724400" y="10668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Bank 0</a:t>
            </a:r>
          </a:p>
        </p:txBody>
      </p:sp>
      <p:sp>
        <p:nvSpPr>
          <p:cNvPr id="35850" name="AutoShape 16"/>
          <p:cNvSpPr>
            <a:spLocks noChangeArrowheads="1"/>
          </p:cNvSpPr>
          <p:nvPr/>
        </p:nvSpPr>
        <p:spPr bwMode="auto">
          <a:xfrm rot="5400000">
            <a:off x="2895600" y="1981200"/>
            <a:ext cx="2286000" cy="609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Crossbar</a:t>
            </a:r>
          </a:p>
        </p:txBody>
      </p:sp>
      <p:sp>
        <p:nvSpPr>
          <p:cNvPr id="35851" name="Line 18"/>
          <p:cNvSpPr>
            <a:spLocks noChangeShapeType="1"/>
          </p:cNvSpPr>
          <p:nvPr/>
        </p:nvSpPr>
        <p:spPr bwMode="auto">
          <a:xfrm>
            <a:off x="4343400" y="121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9"/>
          <p:cNvSpPr>
            <a:spLocks noChangeShapeType="1"/>
          </p:cNvSpPr>
          <p:nvPr/>
        </p:nvSpPr>
        <p:spPr bwMode="auto">
          <a:xfrm>
            <a:off x="4343400" y="1524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20"/>
          <p:cNvSpPr>
            <a:spLocks noChangeShapeType="1"/>
          </p:cNvSpPr>
          <p:nvPr/>
        </p:nvSpPr>
        <p:spPr bwMode="auto">
          <a:xfrm>
            <a:off x="43434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21"/>
          <p:cNvSpPr>
            <a:spLocks noChangeShapeType="1"/>
          </p:cNvSpPr>
          <p:nvPr/>
        </p:nvSpPr>
        <p:spPr bwMode="auto">
          <a:xfrm>
            <a:off x="43434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22"/>
          <p:cNvSpPr>
            <a:spLocks noChangeShapeType="1"/>
          </p:cNvSpPr>
          <p:nvPr/>
        </p:nvSpPr>
        <p:spPr bwMode="auto">
          <a:xfrm>
            <a:off x="434340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23"/>
          <p:cNvSpPr>
            <a:spLocks noChangeShapeType="1"/>
          </p:cNvSpPr>
          <p:nvPr/>
        </p:nvSpPr>
        <p:spPr bwMode="auto">
          <a:xfrm>
            <a:off x="43434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24"/>
          <p:cNvSpPr>
            <a:spLocks noChangeShapeType="1"/>
          </p:cNvSpPr>
          <p:nvPr/>
        </p:nvSpPr>
        <p:spPr bwMode="auto">
          <a:xfrm>
            <a:off x="43434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25"/>
          <p:cNvSpPr>
            <a:spLocks noChangeShapeType="1"/>
          </p:cNvSpPr>
          <p:nvPr/>
        </p:nvSpPr>
        <p:spPr bwMode="auto">
          <a:xfrm>
            <a:off x="4343400" y="3352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AutoShape 36"/>
          <p:cNvSpPr>
            <a:spLocks noChangeArrowheads="1"/>
          </p:cNvSpPr>
          <p:nvPr/>
        </p:nvSpPr>
        <p:spPr bwMode="auto">
          <a:xfrm rot="16200000" flipH="1">
            <a:off x="5791200" y="1981200"/>
            <a:ext cx="2286000" cy="609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Crossbar</a:t>
            </a:r>
          </a:p>
        </p:txBody>
      </p:sp>
      <p:sp>
        <p:nvSpPr>
          <p:cNvPr id="35860" name="Line 37"/>
          <p:cNvSpPr>
            <a:spLocks noChangeShapeType="1"/>
          </p:cNvSpPr>
          <p:nvPr/>
        </p:nvSpPr>
        <p:spPr bwMode="auto">
          <a:xfrm>
            <a:off x="6248400" y="121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38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39"/>
          <p:cNvSpPr>
            <a:spLocks noChangeShapeType="1"/>
          </p:cNvSpPr>
          <p:nvPr/>
        </p:nvSpPr>
        <p:spPr bwMode="auto">
          <a:xfrm>
            <a:off x="62484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40"/>
          <p:cNvSpPr>
            <a:spLocks noChangeShapeType="1"/>
          </p:cNvSpPr>
          <p:nvPr/>
        </p:nvSpPr>
        <p:spPr bwMode="auto">
          <a:xfrm>
            <a:off x="62484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41"/>
          <p:cNvSpPr>
            <a:spLocks noChangeShapeType="1"/>
          </p:cNvSpPr>
          <p:nvPr/>
        </p:nvSpPr>
        <p:spPr bwMode="auto">
          <a:xfrm>
            <a:off x="624840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42"/>
          <p:cNvSpPr>
            <a:spLocks noChangeShapeType="1"/>
          </p:cNvSpPr>
          <p:nvPr/>
        </p:nvSpPr>
        <p:spPr bwMode="auto">
          <a:xfrm>
            <a:off x="62484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43"/>
          <p:cNvSpPr>
            <a:spLocks noChangeShapeType="1"/>
          </p:cNvSpPr>
          <p:nvPr/>
        </p:nvSpPr>
        <p:spPr bwMode="auto">
          <a:xfrm>
            <a:off x="62484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44"/>
          <p:cNvSpPr>
            <a:spLocks noChangeShapeType="1"/>
          </p:cNvSpPr>
          <p:nvPr/>
        </p:nvSpPr>
        <p:spPr bwMode="auto">
          <a:xfrm>
            <a:off x="6248400" y="3352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46"/>
          <p:cNvSpPr>
            <a:spLocks noChangeShapeType="1"/>
          </p:cNvSpPr>
          <p:nvPr/>
        </p:nvSpPr>
        <p:spPr bwMode="auto">
          <a:xfrm>
            <a:off x="7239000" y="1828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47"/>
          <p:cNvSpPr>
            <a:spLocks noChangeShapeType="1"/>
          </p:cNvSpPr>
          <p:nvPr/>
        </p:nvSpPr>
        <p:spPr bwMode="auto">
          <a:xfrm>
            <a:off x="7239000" y="2667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48"/>
          <p:cNvSpPr txBox="1">
            <a:spLocks noChangeArrowheads="1"/>
          </p:cNvSpPr>
          <p:nvPr/>
        </p:nvSpPr>
        <p:spPr bwMode="auto">
          <a:xfrm>
            <a:off x="7391400" y="1524000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Port 0</a:t>
            </a:r>
          </a:p>
        </p:txBody>
      </p:sp>
      <p:sp>
        <p:nvSpPr>
          <p:cNvPr id="35871" name="Text Box 49"/>
          <p:cNvSpPr txBox="1">
            <a:spLocks noChangeArrowheads="1"/>
          </p:cNvSpPr>
          <p:nvPr/>
        </p:nvSpPr>
        <p:spPr bwMode="auto">
          <a:xfrm>
            <a:off x="7391400" y="2362200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i="0">
                <a:latin typeface="Arial" charset="0"/>
              </a:rPr>
              <a:t>Port 1</a:t>
            </a:r>
          </a:p>
        </p:txBody>
      </p:sp>
      <p:sp>
        <p:nvSpPr>
          <p:cNvPr id="35872" name="Rectangle 51"/>
          <p:cNvSpPr>
            <a:spLocks noChangeArrowheads="1"/>
          </p:cNvSpPr>
          <p:nvPr/>
        </p:nvSpPr>
        <p:spPr bwMode="auto">
          <a:xfrm>
            <a:off x="4724400" y="13716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Bank 1</a:t>
            </a:r>
          </a:p>
        </p:txBody>
      </p:sp>
      <p:sp>
        <p:nvSpPr>
          <p:cNvPr id="35873" name="Rectangle 52"/>
          <p:cNvSpPr>
            <a:spLocks noChangeArrowheads="1"/>
          </p:cNvSpPr>
          <p:nvPr/>
        </p:nvSpPr>
        <p:spPr bwMode="auto">
          <a:xfrm>
            <a:off x="4724400" y="16764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Bank 2</a:t>
            </a:r>
          </a:p>
        </p:txBody>
      </p:sp>
      <p:sp>
        <p:nvSpPr>
          <p:cNvPr id="35874" name="Rectangle 53"/>
          <p:cNvSpPr>
            <a:spLocks noChangeArrowheads="1"/>
          </p:cNvSpPr>
          <p:nvPr/>
        </p:nvSpPr>
        <p:spPr bwMode="auto">
          <a:xfrm>
            <a:off x="4724400" y="19812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Bank 3</a:t>
            </a:r>
          </a:p>
        </p:txBody>
      </p:sp>
      <p:sp>
        <p:nvSpPr>
          <p:cNvPr id="35875" name="Rectangle 54"/>
          <p:cNvSpPr>
            <a:spLocks noChangeArrowheads="1"/>
          </p:cNvSpPr>
          <p:nvPr/>
        </p:nvSpPr>
        <p:spPr bwMode="auto">
          <a:xfrm>
            <a:off x="4724400" y="22860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Bank 4</a:t>
            </a:r>
          </a:p>
        </p:txBody>
      </p:sp>
      <p:sp>
        <p:nvSpPr>
          <p:cNvPr id="35876" name="Rectangle 55"/>
          <p:cNvSpPr>
            <a:spLocks noChangeArrowheads="1"/>
          </p:cNvSpPr>
          <p:nvPr/>
        </p:nvSpPr>
        <p:spPr bwMode="auto">
          <a:xfrm>
            <a:off x="4724400" y="25908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Bank 5</a:t>
            </a:r>
          </a:p>
        </p:txBody>
      </p:sp>
      <p:sp>
        <p:nvSpPr>
          <p:cNvPr id="35877" name="Rectangle 56"/>
          <p:cNvSpPr>
            <a:spLocks noChangeArrowheads="1"/>
          </p:cNvSpPr>
          <p:nvPr/>
        </p:nvSpPr>
        <p:spPr bwMode="auto">
          <a:xfrm>
            <a:off x="4724400" y="28956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Bank 6</a:t>
            </a:r>
          </a:p>
        </p:txBody>
      </p:sp>
      <p:sp>
        <p:nvSpPr>
          <p:cNvPr id="35878" name="Rectangle 57"/>
          <p:cNvSpPr>
            <a:spLocks noChangeArrowheads="1"/>
          </p:cNvSpPr>
          <p:nvPr/>
        </p:nvSpPr>
        <p:spPr bwMode="auto">
          <a:xfrm>
            <a:off x="4724400" y="32004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i="0">
                <a:latin typeface="Arial" charset="0"/>
              </a:rPr>
              <a:t>Bank 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71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Memory Data Flow</a:t>
            </a:r>
          </a:p>
        </p:txBody>
      </p:sp>
      <p:sp>
        <p:nvSpPr>
          <p:cNvPr id="433155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Memory Data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Flow Challenges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8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Memory Data Dependences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Load Bypassing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Load Forwarding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Speculative Disambiguation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The Memory Bottleneck</a:t>
            </a:r>
          </a:p>
          <a:p>
            <a:pPr>
              <a:spcBef>
                <a:spcPts val="600"/>
              </a:spcBef>
            </a:pPr>
            <a:r>
              <a:rPr lang="en-US" altLang="en-US" dirty="0"/>
              <a:t>Cache Hits and Cache Misses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Replacement Policies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Prefetching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66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Caches and Performance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Caches</a:t>
            </a:r>
          </a:p>
          <a:p>
            <a:pPr lvl="1" eaLnBrk="1" hangingPunct="1"/>
            <a:r>
              <a:rPr lang="en-US" altLang="en-US" sz="2400" smtClean="0"/>
              <a:t>Enable design for common case: cache hit</a:t>
            </a:r>
          </a:p>
          <a:p>
            <a:pPr lvl="2" eaLnBrk="1" hangingPunct="1"/>
            <a:r>
              <a:rPr lang="en-US" altLang="en-US" sz="2000" smtClean="0"/>
              <a:t>Cycle time, pipeline organization</a:t>
            </a:r>
          </a:p>
          <a:p>
            <a:pPr lvl="2" eaLnBrk="1" hangingPunct="1"/>
            <a:r>
              <a:rPr lang="en-US" altLang="en-US" sz="2000" smtClean="0"/>
              <a:t>Recovery policy</a:t>
            </a:r>
          </a:p>
          <a:p>
            <a:pPr lvl="1" eaLnBrk="1" hangingPunct="1"/>
            <a:r>
              <a:rPr lang="en-US" altLang="en-US" sz="2400" smtClean="0"/>
              <a:t>Uncommon case: cache miss</a:t>
            </a:r>
          </a:p>
          <a:p>
            <a:pPr lvl="2" eaLnBrk="1" hangingPunct="1"/>
            <a:r>
              <a:rPr lang="en-US" altLang="en-US" sz="2000" smtClean="0"/>
              <a:t>Fetch from next level</a:t>
            </a:r>
          </a:p>
          <a:p>
            <a:pPr lvl="3" eaLnBrk="1" hangingPunct="1"/>
            <a:r>
              <a:rPr lang="en-US" altLang="en-US" sz="1800" smtClean="0"/>
              <a:t>Apply recursively if multiple levels</a:t>
            </a:r>
          </a:p>
          <a:p>
            <a:pPr lvl="2" eaLnBrk="1" hangingPunct="1"/>
            <a:r>
              <a:rPr lang="en-US" altLang="en-US" sz="2000" smtClean="0"/>
              <a:t>What to do in the meantime?</a:t>
            </a:r>
          </a:p>
          <a:p>
            <a:pPr eaLnBrk="1" hangingPunct="1"/>
            <a:r>
              <a:rPr lang="en-US" altLang="en-US" sz="2800" smtClean="0"/>
              <a:t>What is performance impact?</a:t>
            </a:r>
          </a:p>
          <a:p>
            <a:pPr eaLnBrk="1" hangingPunct="1"/>
            <a:r>
              <a:rPr lang="en-US" altLang="en-US" sz="2800" smtClean="0"/>
              <a:t>Various optimizations are possible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2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 Impact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Cache hit latency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Included in “pipeline” portion of CPI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Typically 1-3 cycles for L1 cache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Intel/HP McKinley: 1 cycle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Heroic physical design of cache arrays, peripheral logic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Only register indirect addressing supported: load r1, (r2)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IBM Power4: 3 cycles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Address generation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Array access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Word select and align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Register file write (no bypass)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66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Memory Data Flow</a:t>
            </a:r>
          </a:p>
        </p:txBody>
      </p:sp>
      <p:sp>
        <p:nvSpPr>
          <p:cNvPr id="433155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altLang="en-US" dirty="0"/>
              <a:t>Memory Data </a:t>
            </a:r>
            <a:r>
              <a:rPr lang="en-US" altLang="en-US" dirty="0" smtClean="0"/>
              <a:t>Flow Challenges</a:t>
            </a:r>
            <a:endParaRPr lang="en-US" altLang="en-US" dirty="0"/>
          </a:p>
          <a:p>
            <a:pPr lvl="1">
              <a:spcBef>
                <a:spcPts val="800"/>
              </a:spcBef>
            </a:pPr>
            <a:r>
              <a:rPr lang="en-US" altLang="en-US" dirty="0"/>
              <a:t> Memory Data Dependences</a:t>
            </a:r>
            <a:endParaRPr lang="en-US" altLang="en-US" b="1" u="sng" dirty="0"/>
          </a:p>
          <a:p>
            <a:pPr lvl="1">
              <a:spcBef>
                <a:spcPts val="600"/>
              </a:spcBef>
            </a:pPr>
            <a:r>
              <a:rPr lang="en-US" altLang="en-US" dirty="0"/>
              <a:t> Load Bypassing</a:t>
            </a:r>
            <a:endParaRPr lang="en-US" altLang="en-US" b="1" u="sng" dirty="0"/>
          </a:p>
          <a:p>
            <a:pPr lvl="1">
              <a:spcBef>
                <a:spcPts val="600"/>
              </a:spcBef>
            </a:pPr>
            <a:r>
              <a:rPr lang="en-US" altLang="en-US" dirty="0"/>
              <a:t> Load Forwarding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 Speculative Disambiguation</a:t>
            </a:r>
            <a:endParaRPr lang="en-US" altLang="en-US" b="1" u="sng" dirty="0"/>
          </a:p>
          <a:p>
            <a:pPr lvl="1">
              <a:spcBef>
                <a:spcPts val="600"/>
              </a:spcBef>
            </a:pPr>
            <a:r>
              <a:rPr lang="en-US" altLang="en-US" dirty="0"/>
              <a:t> The Memory Bottleneck</a:t>
            </a:r>
          </a:p>
          <a:p>
            <a:pPr>
              <a:spcBef>
                <a:spcPts val="600"/>
              </a:spcBef>
            </a:pPr>
            <a:r>
              <a:rPr lang="en-US" altLang="en-US" dirty="0"/>
              <a:t>Cache Hits and Cache Misses</a:t>
            </a:r>
          </a:p>
          <a:p>
            <a:pPr>
              <a:spcBef>
                <a:spcPts val="600"/>
              </a:spcBef>
            </a:pPr>
            <a:r>
              <a:rPr lang="en-US" altLang="en-US" dirty="0"/>
              <a:t>Replacement </a:t>
            </a:r>
            <a:r>
              <a:rPr lang="en-US" altLang="en-US" dirty="0" smtClean="0"/>
              <a:t>Policies</a:t>
            </a:r>
            <a:endParaRPr lang="en-US" altLang="en-US" dirty="0"/>
          </a:p>
          <a:p>
            <a:pPr>
              <a:spcBef>
                <a:spcPts val="600"/>
              </a:spcBef>
            </a:pPr>
            <a:r>
              <a:rPr lang="en-US" altLang="en-US" dirty="0"/>
              <a:t>Prefetching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31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Cache Hit continued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59467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Cycle stealing common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Address generation &lt;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Array access &gt;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Clean, FSD cycle boundaries violated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Speculation rampant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“Predict” cache hit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Don’t wait for (full) tag check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Consume fetched word in pipeline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Recover/flush when miss is detected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Reportedly 7 cycles later in Intel Pentium 4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638800" y="1828800"/>
            <a:ext cx="2743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638800" y="1828800"/>
            <a:ext cx="1371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itchFamily="34" charset="0"/>
              </a:rPr>
              <a:t>AGEN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010400" y="1828800"/>
            <a:ext cx="1371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itchFamily="34" charset="0"/>
              </a:rPr>
              <a:t>CACHE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638800" y="2590800"/>
            <a:ext cx="2743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5638800" y="2590800"/>
            <a:ext cx="914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itchFamily="34" charset="0"/>
              </a:rPr>
              <a:t>AGEN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6553200" y="2590800"/>
            <a:ext cx="18288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itchFamily="34" charset="0"/>
              </a:rPr>
              <a:t>CACHE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47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Cache Hits and Performance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6705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Cache hit latency determined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Cache organization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Associativity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Parallel tag checks expensive, slow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Way select slow (fan-in, wires)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Block size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Word select may be slow (fan-in, wires)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Number of block (sets x associativity)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Wire delay across array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“Manhattan distance” = width + height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Word line delay: width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 smtClean="0"/>
              <a:t>Bit line delay: height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Array design is an art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Detailed analog circuit/wire delay modeling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DRC “flexibility”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477000" y="3886200"/>
            <a:ext cx="1905000" cy="1524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6324600" y="4038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8229600" y="3886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8153400" y="3962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308725" y="3587750"/>
            <a:ext cx="981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itchFamily="34" charset="0"/>
              </a:rPr>
              <a:t>Word Line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8366125" y="4578350"/>
            <a:ext cx="766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itchFamily="34" charset="0"/>
              </a:rPr>
              <a:t>Bit Line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75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Cache Misses and Performance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Miss penalty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Detect miss: 1 or more 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Find victim (replace block): 1 or more cycles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Write back if dirty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Request block from next level: several cycles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May need to </a:t>
            </a:r>
            <a:r>
              <a:rPr lang="en-US" altLang="en-US" sz="2000" b="1" smtClean="0"/>
              <a:t>find</a:t>
            </a:r>
            <a:r>
              <a:rPr lang="en-US" altLang="en-US" sz="2000" smtClean="0"/>
              <a:t> line from one of many caches (coherence)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Transfer block from next level: several cycles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(block size) / (bus width)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Fill block into data array, update tag array: 1+ 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Resume execution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 practice: 6 cycles to 100s of cycles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10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Cache Miss Rate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Determined by:</a:t>
            </a:r>
          </a:p>
          <a:p>
            <a:pPr lvl="1" eaLnBrk="1" hangingPunct="1"/>
            <a:r>
              <a:rPr lang="en-US" altLang="en-US" dirty="0" smtClean="0"/>
              <a:t>Program characteristics</a:t>
            </a:r>
          </a:p>
          <a:p>
            <a:pPr lvl="2" eaLnBrk="1" hangingPunct="1"/>
            <a:r>
              <a:rPr lang="en-US" altLang="en-US" dirty="0" smtClean="0"/>
              <a:t>Temporal locality</a:t>
            </a:r>
          </a:p>
          <a:p>
            <a:pPr lvl="2" eaLnBrk="1" hangingPunct="1"/>
            <a:r>
              <a:rPr lang="en-US" altLang="en-US" dirty="0" smtClean="0"/>
              <a:t>Spatial locality</a:t>
            </a:r>
          </a:p>
          <a:p>
            <a:pPr lvl="1" eaLnBrk="1" hangingPunct="1"/>
            <a:r>
              <a:rPr lang="en-US" altLang="en-US" dirty="0" smtClean="0"/>
              <a:t>Cache organization</a:t>
            </a:r>
          </a:p>
          <a:p>
            <a:pPr lvl="2" eaLnBrk="1" hangingPunct="1"/>
            <a:r>
              <a:rPr lang="en-US" altLang="en-US" dirty="0" smtClean="0"/>
              <a:t>Block size, associativity, number of sets</a:t>
            </a:r>
          </a:p>
          <a:p>
            <a:pPr lvl="2" eaLnBrk="1" hangingPunct="1"/>
            <a:r>
              <a:rPr lang="en-US" altLang="en-US" dirty="0" smtClean="0"/>
              <a:t>Replacement policy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B2E6368-A950-43F8-AF36-00E4EC771828}" type="slidenum">
              <a:rPr lang="en-US" smtClean="0"/>
              <a:pPr lvl="1">
                <a:defRPr/>
              </a:pPr>
              <a:t>34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Review: Placement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92250"/>
            <a:ext cx="5486400" cy="4603750"/>
          </a:xfrm>
        </p:spPr>
        <p:txBody>
          <a:bodyPr/>
          <a:lstStyle/>
          <a:p>
            <a:r>
              <a:rPr lang="en-US" altLang="en-US" sz="2800" dirty="0" smtClean="0">
                <a:latin typeface="Calibri" pitchFamily="34" charset="0"/>
              </a:rPr>
              <a:t>Address Range</a:t>
            </a:r>
          </a:p>
          <a:p>
            <a:pPr lvl="1"/>
            <a:r>
              <a:rPr lang="en-US" altLang="en-US" sz="2400" dirty="0" smtClean="0">
                <a:latin typeface="Calibri" pitchFamily="34" charset="0"/>
              </a:rPr>
              <a:t>Exceeds cache capacity</a:t>
            </a:r>
          </a:p>
          <a:p>
            <a:r>
              <a:rPr lang="en-US" altLang="en-US" sz="2800" dirty="0" smtClean="0">
                <a:latin typeface="Calibri" pitchFamily="34" charset="0"/>
              </a:rPr>
              <a:t>Map address to finite capacity</a:t>
            </a:r>
          </a:p>
          <a:p>
            <a:pPr lvl="1"/>
            <a:r>
              <a:rPr lang="en-US" altLang="en-US" sz="2400" dirty="0" smtClean="0">
                <a:latin typeface="Calibri" pitchFamily="34" charset="0"/>
              </a:rPr>
              <a:t>Called a </a:t>
            </a:r>
            <a:r>
              <a:rPr lang="en-US" altLang="en-US" sz="2400" i="1" dirty="0" smtClean="0">
                <a:latin typeface="Calibri" pitchFamily="34" charset="0"/>
              </a:rPr>
              <a:t>hash</a:t>
            </a:r>
          </a:p>
          <a:p>
            <a:pPr lvl="1"/>
            <a:r>
              <a:rPr lang="en-US" altLang="en-US" sz="2400" dirty="0" smtClean="0">
                <a:latin typeface="Calibri" pitchFamily="34" charset="0"/>
              </a:rPr>
              <a:t>Usually just masks high-order bits</a:t>
            </a:r>
          </a:p>
          <a:p>
            <a:r>
              <a:rPr lang="en-US" altLang="en-US" sz="2800" i="1" dirty="0" smtClean="0">
                <a:latin typeface="Calibri" pitchFamily="34" charset="0"/>
              </a:rPr>
              <a:t>Direct-mapped</a:t>
            </a:r>
          </a:p>
          <a:p>
            <a:pPr lvl="1"/>
            <a:r>
              <a:rPr lang="en-US" altLang="en-US" sz="2400" dirty="0" smtClean="0">
                <a:latin typeface="Calibri" pitchFamily="34" charset="0"/>
              </a:rPr>
              <a:t>Block can only exist in one location</a:t>
            </a:r>
          </a:p>
          <a:p>
            <a:pPr lvl="1"/>
            <a:r>
              <a:rPr lang="en-US" altLang="en-US" sz="2400" dirty="0" smtClean="0">
                <a:latin typeface="Calibri" pitchFamily="34" charset="0"/>
              </a:rPr>
              <a:t>Hash collisions cause problems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781800" y="1644650"/>
            <a:ext cx="20574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Tahoma" pitchFamily="34" charset="0"/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6781800" y="2559050"/>
            <a:ext cx="2057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5257800" y="2482850"/>
            <a:ext cx="914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Hash</a:t>
            </a: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5715000" y="179705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6172200" y="271145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257800" y="149225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Address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6096000" y="2406650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Index</a:t>
            </a:r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7086600" y="286385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085012" y="5181600"/>
            <a:ext cx="992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Tahoma" pitchFamily="34" charset="0"/>
              </a:rPr>
              <a:t>Data Out</a:t>
            </a: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5257800" y="5715000"/>
            <a:ext cx="3505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7391400" y="5715000"/>
            <a:ext cx="762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Index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5257800" y="5715000"/>
            <a:ext cx="2133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8153400" y="5715000"/>
            <a:ext cx="609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Offset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5257800" y="5334000"/>
            <a:ext cx="1479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32-bit Address</a:t>
            </a:r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6629400" y="4845050"/>
            <a:ext cx="9906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7086600" y="518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5715000" y="507365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Text Box 21"/>
          <p:cNvSpPr txBox="1">
            <a:spLocks noChangeArrowheads="1"/>
          </p:cNvSpPr>
          <p:nvPr/>
        </p:nvSpPr>
        <p:spPr bwMode="auto">
          <a:xfrm>
            <a:off x="5943600" y="4768850"/>
            <a:ext cx="655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itchFamily="34" charset="0"/>
              </a:rPr>
              <a:t>Offset</a:t>
            </a:r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5715000" y="301625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6781800" y="149225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4"/>
          <p:cNvSpPr txBox="1">
            <a:spLocks noChangeArrowheads="1"/>
          </p:cNvSpPr>
          <p:nvPr/>
        </p:nvSpPr>
        <p:spPr bwMode="auto">
          <a:xfrm>
            <a:off x="7239000" y="1187450"/>
            <a:ext cx="966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itchFamily="34" charset="0"/>
              </a:rPr>
              <a:t>Block Size</a:t>
            </a:r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8991600" y="164465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23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6241C2B-2A68-4B27-A99D-8E871B26F9E8}" type="slidenum">
              <a:rPr lang="en-US" smtClean="0"/>
              <a:pPr lvl="1">
                <a:defRPr/>
              </a:pPr>
              <a:t>35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Review: Identification</a:t>
            </a:r>
            <a:endParaRPr lang="en-US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724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i="1" smtClean="0">
                <a:latin typeface="Calibri" pitchFamily="34" charset="0"/>
              </a:rPr>
              <a:t>Fully-associative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Block can exist anywhere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No more hash collisions</a:t>
            </a:r>
          </a:p>
          <a:p>
            <a:pPr>
              <a:lnSpc>
                <a:spcPct val="80000"/>
              </a:lnSpc>
            </a:pPr>
            <a:r>
              <a:rPr lang="en-US" altLang="en-US" sz="2800" i="1" smtClean="0">
                <a:latin typeface="Calibri" pitchFamily="34" charset="0"/>
              </a:rPr>
              <a:t>Identification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How do I know I have the right block?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Called a </a:t>
            </a:r>
            <a:r>
              <a:rPr lang="en-US" altLang="en-US" sz="2400" i="1" smtClean="0">
                <a:latin typeface="Calibri" pitchFamily="34" charset="0"/>
              </a:rPr>
              <a:t>tag check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Calibri" pitchFamily="34" charset="0"/>
              </a:rPr>
              <a:t>Must store address tags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Calibri" pitchFamily="34" charset="0"/>
              </a:rPr>
              <a:t>Compare against address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Calibri" pitchFamily="34" charset="0"/>
              </a:rPr>
              <a:t>Expensive!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Tag &amp; comparator per block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7315200" y="1752600"/>
            <a:ext cx="15240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Tahoma" pitchFamily="34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7315200" y="26670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4495800" y="2590800"/>
            <a:ext cx="914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Hash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953000" y="1905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4495800" y="160020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Address</a:t>
            </a:r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7467600" y="2971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848600" y="5334000"/>
            <a:ext cx="992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Data Out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5257800" y="5791200"/>
            <a:ext cx="3505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8153400" y="5791200"/>
            <a:ext cx="609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Offset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5257800" y="5486400"/>
            <a:ext cx="1479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32-bit Address</a:t>
            </a:r>
          </a:p>
        </p:txBody>
      </p:sp>
      <p:sp>
        <p:nvSpPr>
          <p:cNvPr id="18447" name="AutoShape 14"/>
          <p:cNvSpPr>
            <a:spLocks noChangeArrowheads="1"/>
          </p:cNvSpPr>
          <p:nvPr/>
        </p:nvSpPr>
        <p:spPr bwMode="auto">
          <a:xfrm>
            <a:off x="7315200" y="4953000"/>
            <a:ext cx="9906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7772400" y="5257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4953000" y="51816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5181600" y="4876800"/>
            <a:ext cx="655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itchFamily="34" charset="0"/>
              </a:rPr>
              <a:t>Offset</a:t>
            </a:r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4953000" y="3124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Rectangle 19"/>
          <p:cNvSpPr>
            <a:spLocks noChangeArrowheads="1"/>
          </p:cNvSpPr>
          <p:nvPr/>
        </p:nvSpPr>
        <p:spPr bwMode="auto">
          <a:xfrm>
            <a:off x="5257800" y="5791200"/>
            <a:ext cx="2895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Tag</a:t>
            </a:r>
          </a:p>
        </p:txBody>
      </p:sp>
      <p:sp>
        <p:nvSpPr>
          <p:cNvPr id="18453" name="Rectangle 20"/>
          <p:cNvSpPr>
            <a:spLocks noChangeArrowheads="1"/>
          </p:cNvSpPr>
          <p:nvPr/>
        </p:nvSpPr>
        <p:spPr bwMode="auto">
          <a:xfrm>
            <a:off x="5791200" y="1752600"/>
            <a:ext cx="9144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5410200" y="2819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>
            <a:off x="6705600" y="2819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6705600" y="2438400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Hit</a:t>
            </a:r>
          </a:p>
        </p:txBody>
      </p:sp>
      <p:sp>
        <p:nvSpPr>
          <p:cNvPr id="18457" name="Line 24"/>
          <p:cNvSpPr>
            <a:spLocks noChangeShapeType="1"/>
          </p:cNvSpPr>
          <p:nvPr/>
        </p:nvSpPr>
        <p:spPr bwMode="auto">
          <a:xfrm>
            <a:off x="5486400" y="19812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5"/>
          <p:cNvSpPr>
            <a:spLocks noChangeShapeType="1"/>
          </p:cNvSpPr>
          <p:nvPr/>
        </p:nvSpPr>
        <p:spPr bwMode="auto">
          <a:xfrm>
            <a:off x="5486400" y="1981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6"/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7"/>
          <p:cNvSpPr>
            <a:spLocks noChangeShapeType="1"/>
          </p:cNvSpPr>
          <p:nvPr/>
        </p:nvSpPr>
        <p:spPr bwMode="auto">
          <a:xfrm>
            <a:off x="54864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8"/>
          <p:cNvSpPr>
            <a:spLocks noChangeShapeType="1"/>
          </p:cNvSpPr>
          <p:nvPr/>
        </p:nvSpPr>
        <p:spPr bwMode="auto">
          <a:xfrm>
            <a:off x="5486400" y="3124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29"/>
          <p:cNvSpPr>
            <a:spLocks noChangeShapeType="1"/>
          </p:cNvSpPr>
          <p:nvPr/>
        </p:nvSpPr>
        <p:spPr bwMode="auto">
          <a:xfrm>
            <a:off x="54864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0"/>
          <p:cNvSpPr>
            <a:spLocks noChangeShapeType="1"/>
          </p:cNvSpPr>
          <p:nvPr/>
        </p:nvSpPr>
        <p:spPr bwMode="auto">
          <a:xfrm>
            <a:off x="5486400" y="3581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1"/>
          <p:cNvSpPr>
            <a:spLocks noChangeShapeType="1"/>
          </p:cNvSpPr>
          <p:nvPr/>
        </p:nvSpPr>
        <p:spPr bwMode="auto">
          <a:xfrm>
            <a:off x="5486400" y="3810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2"/>
          <p:cNvSpPr>
            <a:spLocks noChangeShapeType="1"/>
          </p:cNvSpPr>
          <p:nvPr/>
        </p:nvSpPr>
        <p:spPr bwMode="auto">
          <a:xfrm>
            <a:off x="5486400" y="4038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3"/>
          <p:cNvSpPr>
            <a:spLocks noChangeShapeType="1"/>
          </p:cNvSpPr>
          <p:nvPr/>
        </p:nvSpPr>
        <p:spPr bwMode="auto">
          <a:xfrm>
            <a:off x="5486400" y="4267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34"/>
          <p:cNvSpPr>
            <a:spLocks noChangeShapeType="1"/>
          </p:cNvSpPr>
          <p:nvPr/>
        </p:nvSpPr>
        <p:spPr bwMode="auto">
          <a:xfrm>
            <a:off x="5486400" y="4495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35"/>
          <p:cNvSpPr>
            <a:spLocks noChangeShapeType="1"/>
          </p:cNvSpPr>
          <p:nvPr/>
        </p:nvSpPr>
        <p:spPr bwMode="auto">
          <a:xfrm>
            <a:off x="5486400" y="4724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Rectangle 36"/>
          <p:cNvSpPr>
            <a:spLocks noChangeArrowheads="1"/>
          </p:cNvSpPr>
          <p:nvPr/>
        </p:nvSpPr>
        <p:spPr bwMode="auto">
          <a:xfrm>
            <a:off x="5791200" y="2667000"/>
            <a:ext cx="914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itchFamily="34" charset="0"/>
              </a:rPr>
              <a:t>Tag Check</a:t>
            </a:r>
          </a:p>
        </p:txBody>
      </p:sp>
      <p:sp>
        <p:nvSpPr>
          <p:cNvPr id="18470" name="Rectangle 37"/>
          <p:cNvSpPr>
            <a:spLocks noChangeArrowheads="1"/>
          </p:cNvSpPr>
          <p:nvPr/>
        </p:nvSpPr>
        <p:spPr bwMode="auto">
          <a:xfrm>
            <a:off x="6629400" y="1295400"/>
            <a:ext cx="1752600" cy="9144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8471" name="Line 38"/>
          <p:cNvSpPr>
            <a:spLocks noChangeShapeType="1"/>
          </p:cNvSpPr>
          <p:nvPr/>
        </p:nvSpPr>
        <p:spPr bwMode="auto">
          <a:xfrm>
            <a:off x="6629400" y="1981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Oval 39"/>
          <p:cNvSpPr>
            <a:spLocks noChangeArrowheads="1"/>
          </p:cNvSpPr>
          <p:nvPr/>
        </p:nvSpPr>
        <p:spPr bwMode="auto">
          <a:xfrm>
            <a:off x="6934200" y="1828800"/>
            <a:ext cx="3810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?=</a:t>
            </a:r>
          </a:p>
        </p:txBody>
      </p:sp>
      <p:sp>
        <p:nvSpPr>
          <p:cNvPr id="18473" name="Line 40"/>
          <p:cNvSpPr>
            <a:spLocks noChangeShapeType="1"/>
          </p:cNvSpPr>
          <p:nvPr/>
        </p:nvSpPr>
        <p:spPr bwMode="auto">
          <a:xfrm>
            <a:off x="7315200" y="1981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Rectangle 41"/>
          <p:cNvSpPr>
            <a:spLocks noChangeArrowheads="1"/>
          </p:cNvSpPr>
          <p:nvPr/>
        </p:nvSpPr>
        <p:spPr bwMode="auto">
          <a:xfrm>
            <a:off x="6705600" y="1371600"/>
            <a:ext cx="1600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Tag</a:t>
            </a:r>
          </a:p>
        </p:txBody>
      </p:sp>
      <p:sp>
        <p:nvSpPr>
          <p:cNvPr id="18475" name="Line 42"/>
          <p:cNvSpPr>
            <a:spLocks noChangeShapeType="1"/>
          </p:cNvSpPr>
          <p:nvPr/>
        </p:nvSpPr>
        <p:spPr bwMode="auto">
          <a:xfrm>
            <a:off x="7086600" y="160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3"/>
          <p:cNvSpPr>
            <a:spLocks noChangeShapeType="1"/>
          </p:cNvSpPr>
          <p:nvPr/>
        </p:nvSpPr>
        <p:spPr bwMode="auto">
          <a:xfrm flipV="1">
            <a:off x="5791200" y="1295400"/>
            <a:ext cx="838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4"/>
          <p:cNvSpPr>
            <a:spLocks noChangeShapeType="1"/>
          </p:cNvSpPr>
          <p:nvPr/>
        </p:nvSpPr>
        <p:spPr bwMode="auto">
          <a:xfrm flipV="1">
            <a:off x="6705600" y="2209800"/>
            <a:ext cx="1676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86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D891BFB-9C23-4D8C-BD22-16BF11BC590C}" type="slidenum">
              <a:rPr lang="en-US" smtClean="0"/>
              <a:pPr lvl="1">
                <a:defRPr/>
              </a:pPr>
              <a:t>36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Review: Placement</a:t>
            </a:r>
            <a:endParaRPr lang="en-US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038600" cy="4267200"/>
          </a:xfrm>
        </p:spPr>
        <p:txBody>
          <a:bodyPr/>
          <a:lstStyle/>
          <a:p>
            <a:r>
              <a:rPr lang="en-US" altLang="en-US" sz="2800" i="1" smtClean="0">
                <a:latin typeface="Calibri" pitchFamily="34" charset="0"/>
              </a:rPr>
              <a:t>Set-associative</a:t>
            </a:r>
          </a:p>
          <a:p>
            <a:pPr lvl="1"/>
            <a:r>
              <a:rPr lang="en-US" altLang="en-US" sz="2400" smtClean="0">
                <a:latin typeface="Calibri" pitchFamily="34" charset="0"/>
              </a:rPr>
              <a:t>Block can be in </a:t>
            </a:r>
            <a:r>
              <a:rPr lang="en-US" altLang="en-US" sz="2400" i="1" smtClean="0">
                <a:latin typeface="Calibri" pitchFamily="34" charset="0"/>
              </a:rPr>
              <a:t>a</a:t>
            </a:r>
            <a:r>
              <a:rPr lang="en-US" altLang="en-US" sz="2400" smtClean="0">
                <a:latin typeface="Calibri" pitchFamily="34" charset="0"/>
              </a:rPr>
              <a:t> locations</a:t>
            </a:r>
          </a:p>
          <a:p>
            <a:pPr lvl="1"/>
            <a:r>
              <a:rPr lang="en-US" altLang="en-US" sz="2400" smtClean="0">
                <a:latin typeface="Calibri" pitchFamily="34" charset="0"/>
              </a:rPr>
              <a:t>Hash collisions: </a:t>
            </a:r>
          </a:p>
          <a:p>
            <a:pPr lvl="2"/>
            <a:r>
              <a:rPr lang="en-US" altLang="en-US" sz="2000" i="1" smtClean="0">
                <a:latin typeface="Calibri" pitchFamily="34" charset="0"/>
              </a:rPr>
              <a:t>a</a:t>
            </a:r>
            <a:r>
              <a:rPr lang="en-US" altLang="en-US" sz="2000" smtClean="0">
                <a:latin typeface="Calibri" pitchFamily="34" charset="0"/>
              </a:rPr>
              <a:t> still OK</a:t>
            </a:r>
          </a:p>
          <a:p>
            <a:r>
              <a:rPr lang="en-US" altLang="en-US" sz="2800" i="1" smtClean="0">
                <a:latin typeface="Calibri" pitchFamily="34" charset="0"/>
              </a:rPr>
              <a:t>Identification</a:t>
            </a:r>
          </a:p>
          <a:p>
            <a:pPr lvl="1"/>
            <a:r>
              <a:rPr lang="en-US" altLang="en-US" sz="2400" smtClean="0">
                <a:latin typeface="Calibri" pitchFamily="34" charset="0"/>
              </a:rPr>
              <a:t>Still perform </a:t>
            </a:r>
            <a:r>
              <a:rPr lang="en-US" altLang="en-US" sz="2400" i="1" smtClean="0">
                <a:latin typeface="Calibri" pitchFamily="34" charset="0"/>
              </a:rPr>
              <a:t>tag check</a:t>
            </a:r>
          </a:p>
          <a:p>
            <a:pPr lvl="1"/>
            <a:r>
              <a:rPr lang="en-US" altLang="en-US" sz="2400" smtClean="0">
                <a:latin typeface="Calibri" pitchFamily="34" charset="0"/>
              </a:rPr>
              <a:t>However, only </a:t>
            </a:r>
            <a:r>
              <a:rPr lang="en-US" altLang="en-US" sz="2400" i="1" smtClean="0">
                <a:latin typeface="Calibri" pitchFamily="34" charset="0"/>
              </a:rPr>
              <a:t>a</a:t>
            </a:r>
            <a:r>
              <a:rPr lang="en-US" altLang="en-US" sz="2400" smtClean="0">
                <a:latin typeface="Calibri" pitchFamily="34" charset="0"/>
              </a:rPr>
              <a:t> in parallel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7315200" y="1219200"/>
            <a:ext cx="15240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Tahoma" pitchFamily="34" charset="0"/>
            </a:endParaRPr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3733800" y="2057400"/>
            <a:ext cx="914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Hash</a:t>
            </a:r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4191000" y="1371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733800" y="106680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Address</a:t>
            </a: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7467600" y="24384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7620000" y="5867400"/>
            <a:ext cx="992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Data Out</a:t>
            </a:r>
          </a:p>
        </p:txBody>
      </p:sp>
      <p:sp>
        <p:nvSpPr>
          <p:cNvPr id="19467" name="AutoShape 10"/>
          <p:cNvSpPr>
            <a:spLocks noChangeArrowheads="1"/>
          </p:cNvSpPr>
          <p:nvPr/>
        </p:nvSpPr>
        <p:spPr bwMode="auto">
          <a:xfrm>
            <a:off x="7620000" y="5334000"/>
            <a:ext cx="9906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>
            <a:off x="8077200" y="5638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4191000" y="55626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4267200" y="5257800"/>
            <a:ext cx="655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itchFamily="34" charset="0"/>
              </a:rPr>
              <a:t>Offset</a:t>
            </a:r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4191000" y="25908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5105400" y="1219200"/>
            <a:ext cx="15240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4648200" y="228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>
            <a:off x="5105400" y="22860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6629400" y="1905000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Index</a:t>
            </a:r>
          </a:p>
        </p:txBody>
      </p:sp>
      <p:grpSp>
        <p:nvGrpSpPr>
          <p:cNvPr id="19476" name="Group 19"/>
          <p:cNvGrpSpPr>
            <a:grpSpLocks/>
          </p:cNvGrpSpPr>
          <p:nvPr/>
        </p:nvGrpSpPr>
        <p:grpSpPr bwMode="auto">
          <a:xfrm>
            <a:off x="3733800" y="5523411"/>
            <a:ext cx="3505200" cy="914400"/>
            <a:chOff x="3312" y="3264"/>
            <a:chExt cx="2208" cy="576"/>
          </a:xfrm>
        </p:grpSpPr>
        <p:sp>
          <p:nvSpPr>
            <p:cNvPr id="19517" name="Rectangle 20"/>
            <p:cNvSpPr>
              <a:spLocks noChangeArrowheads="1"/>
            </p:cNvSpPr>
            <p:nvPr/>
          </p:nvSpPr>
          <p:spPr bwMode="auto">
            <a:xfrm>
              <a:off x="3312" y="3504"/>
              <a:ext cx="220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000"/>
            </a:p>
          </p:txBody>
        </p:sp>
        <p:sp>
          <p:nvSpPr>
            <p:cNvPr id="19518" name="Rectangle 21"/>
            <p:cNvSpPr>
              <a:spLocks noChangeArrowheads="1"/>
            </p:cNvSpPr>
            <p:nvPr/>
          </p:nvSpPr>
          <p:spPr bwMode="auto">
            <a:xfrm>
              <a:off x="5136" y="3504"/>
              <a:ext cx="384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ahoma" pitchFamily="34" charset="0"/>
                </a:rPr>
                <a:t>Offset</a:t>
              </a:r>
            </a:p>
          </p:txBody>
        </p:sp>
        <p:sp>
          <p:nvSpPr>
            <p:cNvPr id="19519" name="Text Box 22"/>
            <p:cNvSpPr txBox="1">
              <a:spLocks noChangeArrowheads="1"/>
            </p:cNvSpPr>
            <p:nvPr/>
          </p:nvSpPr>
          <p:spPr bwMode="auto">
            <a:xfrm>
              <a:off x="3312" y="3264"/>
              <a:ext cx="9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ahoma" pitchFamily="34" charset="0"/>
                </a:rPr>
                <a:t>32-bit Address</a:t>
              </a:r>
            </a:p>
          </p:txBody>
        </p:sp>
        <p:sp>
          <p:nvSpPr>
            <p:cNvPr id="19520" name="Rectangle 23"/>
            <p:cNvSpPr>
              <a:spLocks noChangeArrowheads="1"/>
            </p:cNvSpPr>
            <p:nvPr/>
          </p:nvSpPr>
          <p:spPr bwMode="auto">
            <a:xfrm>
              <a:off x="3312" y="3504"/>
              <a:ext cx="139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ahoma" pitchFamily="34" charset="0"/>
                </a:rPr>
                <a:t>Tag</a:t>
              </a:r>
            </a:p>
          </p:txBody>
        </p:sp>
        <p:sp>
          <p:nvSpPr>
            <p:cNvPr id="19521" name="Rectangle 24"/>
            <p:cNvSpPr>
              <a:spLocks noChangeArrowheads="1"/>
            </p:cNvSpPr>
            <p:nvPr/>
          </p:nvSpPr>
          <p:spPr bwMode="auto">
            <a:xfrm>
              <a:off x="4704" y="3504"/>
              <a:ext cx="43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ahoma" pitchFamily="34" charset="0"/>
                </a:rPr>
                <a:t>Index</a:t>
              </a:r>
            </a:p>
          </p:txBody>
        </p:sp>
      </p:grpSp>
      <p:sp>
        <p:nvSpPr>
          <p:cNvPr id="19477" name="Line 25"/>
          <p:cNvSpPr>
            <a:spLocks noChangeShapeType="1"/>
          </p:cNvSpPr>
          <p:nvPr/>
        </p:nvSpPr>
        <p:spPr bwMode="auto">
          <a:xfrm>
            <a:off x="5867400" y="1219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6"/>
          <p:cNvSpPr>
            <a:spLocks noChangeShapeType="1"/>
          </p:cNvSpPr>
          <p:nvPr/>
        </p:nvSpPr>
        <p:spPr bwMode="auto">
          <a:xfrm>
            <a:off x="6248400" y="1219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7"/>
          <p:cNvSpPr>
            <a:spLocks noChangeShapeType="1"/>
          </p:cNvSpPr>
          <p:nvPr/>
        </p:nvSpPr>
        <p:spPr bwMode="auto">
          <a:xfrm>
            <a:off x="5486400" y="1219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5105400" y="21336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itchFamily="34" charset="0"/>
              </a:rPr>
              <a:t>a Tags</a:t>
            </a:r>
          </a:p>
        </p:txBody>
      </p:sp>
      <p:sp>
        <p:nvSpPr>
          <p:cNvPr id="19481" name="Line 29"/>
          <p:cNvSpPr>
            <a:spLocks noChangeShapeType="1"/>
          </p:cNvSpPr>
          <p:nvPr/>
        </p:nvSpPr>
        <p:spPr bwMode="auto">
          <a:xfrm>
            <a:off x="7467600" y="5105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30"/>
          <p:cNvSpPr>
            <a:spLocks noChangeShapeType="1"/>
          </p:cNvSpPr>
          <p:nvPr/>
        </p:nvSpPr>
        <p:spPr bwMode="auto">
          <a:xfrm>
            <a:off x="8077200" y="5105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AutoShape 31"/>
          <p:cNvSpPr>
            <a:spLocks noChangeArrowheads="1"/>
          </p:cNvSpPr>
          <p:nvPr/>
        </p:nvSpPr>
        <p:spPr bwMode="auto">
          <a:xfrm flipV="1">
            <a:off x="7391400" y="4419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9484" name="Line 32"/>
          <p:cNvSpPr>
            <a:spLocks noChangeShapeType="1"/>
          </p:cNvSpPr>
          <p:nvPr/>
        </p:nvSpPr>
        <p:spPr bwMode="auto">
          <a:xfrm>
            <a:off x="7848600" y="24384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33"/>
          <p:cNvSpPr>
            <a:spLocks noChangeShapeType="1"/>
          </p:cNvSpPr>
          <p:nvPr/>
        </p:nvSpPr>
        <p:spPr bwMode="auto">
          <a:xfrm>
            <a:off x="8229600" y="24384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34"/>
          <p:cNvSpPr>
            <a:spLocks noChangeShapeType="1"/>
          </p:cNvSpPr>
          <p:nvPr/>
        </p:nvSpPr>
        <p:spPr bwMode="auto">
          <a:xfrm>
            <a:off x="8610600" y="2438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35"/>
          <p:cNvSpPr>
            <a:spLocks noChangeShapeType="1"/>
          </p:cNvSpPr>
          <p:nvPr/>
        </p:nvSpPr>
        <p:spPr bwMode="auto">
          <a:xfrm flipV="1">
            <a:off x="7696200" y="1219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36"/>
          <p:cNvSpPr>
            <a:spLocks noChangeShapeType="1"/>
          </p:cNvSpPr>
          <p:nvPr/>
        </p:nvSpPr>
        <p:spPr bwMode="auto">
          <a:xfrm flipV="1">
            <a:off x="8077200" y="1219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37"/>
          <p:cNvSpPr>
            <a:spLocks noChangeShapeType="1"/>
          </p:cNvSpPr>
          <p:nvPr/>
        </p:nvSpPr>
        <p:spPr bwMode="auto">
          <a:xfrm flipV="1">
            <a:off x="8458200" y="1219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Rectangle 38"/>
          <p:cNvSpPr>
            <a:spLocks noChangeArrowheads="1"/>
          </p:cNvSpPr>
          <p:nvPr/>
        </p:nvSpPr>
        <p:spPr bwMode="auto">
          <a:xfrm>
            <a:off x="7315200" y="2133600"/>
            <a:ext cx="15240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a Data Blocks</a:t>
            </a:r>
          </a:p>
        </p:txBody>
      </p:sp>
      <p:sp>
        <p:nvSpPr>
          <p:cNvPr id="19491" name="Text Box 39"/>
          <p:cNvSpPr txBox="1">
            <a:spLocks noChangeArrowheads="1"/>
          </p:cNvSpPr>
          <p:nvPr/>
        </p:nvSpPr>
        <p:spPr bwMode="auto">
          <a:xfrm>
            <a:off x="4495800" y="1981200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Index</a:t>
            </a:r>
          </a:p>
        </p:txBody>
      </p:sp>
      <p:sp>
        <p:nvSpPr>
          <p:cNvPr id="19492" name="AutoShape 40"/>
          <p:cNvSpPr>
            <a:spLocks noChangeArrowheads="1"/>
          </p:cNvSpPr>
          <p:nvPr/>
        </p:nvSpPr>
        <p:spPr bwMode="auto">
          <a:xfrm flipV="1">
            <a:off x="7772400" y="45720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9493" name="AutoShape 41"/>
          <p:cNvSpPr>
            <a:spLocks noChangeArrowheads="1"/>
          </p:cNvSpPr>
          <p:nvPr/>
        </p:nvSpPr>
        <p:spPr bwMode="auto">
          <a:xfrm flipV="1">
            <a:off x="8153400" y="4724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9494" name="AutoShape 42"/>
          <p:cNvSpPr>
            <a:spLocks noChangeArrowheads="1"/>
          </p:cNvSpPr>
          <p:nvPr/>
        </p:nvSpPr>
        <p:spPr bwMode="auto">
          <a:xfrm flipV="1">
            <a:off x="8534400" y="48768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9495" name="Line 43"/>
          <p:cNvSpPr>
            <a:spLocks noChangeShapeType="1"/>
          </p:cNvSpPr>
          <p:nvPr/>
        </p:nvSpPr>
        <p:spPr bwMode="auto">
          <a:xfrm>
            <a:off x="8610600" y="5029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6" name="Line 44"/>
          <p:cNvSpPr>
            <a:spLocks noChangeShapeType="1"/>
          </p:cNvSpPr>
          <p:nvPr/>
        </p:nvSpPr>
        <p:spPr bwMode="auto">
          <a:xfrm>
            <a:off x="8229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45"/>
          <p:cNvSpPr>
            <a:spLocks noChangeShapeType="1"/>
          </p:cNvSpPr>
          <p:nvPr/>
        </p:nvSpPr>
        <p:spPr bwMode="auto">
          <a:xfrm>
            <a:off x="7848600" y="4724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46"/>
          <p:cNvSpPr>
            <a:spLocks noChangeShapeType="1"/>
          </p:cNvSpPr>
          <p:nvPr/>
        </p:nvSpPr>
        <p:spPr bwMode="auto">
          <a:xfrm>
            <a:off x="7467600" y="4572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Oval 47"/>
          <p:cNvSpPr>
            <a:spLocks noChangeArrowheads="1"/>
          </p:cNvSpPr>
          <p:nvPr/>
        </p:nvSpPr>
        <p:spPr bwMode="auto">
          <a:xfrm>
            <a:off x="5105400" y="4800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?=</a:t>
            </a:r>
          </a:p>
        </p:txBody>
      </p:sp>
      <p:sp>
        <p:nvSpPr>
          <p:cNvPr id="19500" name="Oval 48"/>
          <p:cNvSpPr>
            <a:spLocks noChangeArrowheads="1"/>
          </p:cNvSpPr>
          <p:nvPr/>
        </p:nvSpPr>
        <p:spPr bwMode="auto">
          <a:xfrm>
            <a:off x="5486400" y="4648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?=</a:t>
            </a:r>
          </a:p>
        </p:txBody>
      </p:sp>
      <p:sp>
        <p:nvSpPr>
          <p:cNvPr id="19501" name="Oval 49"/>
          <p:cNvSpPr>
            <a:spLocks noChangeArrowheads="1"/>
          </p:cNvSpPr>
          <p:nvPr/>
        </p:nvSpPr>
        <p:spPr bwMode="auto">
          <a:xfrm>
            <a:off x="5867400" y="44958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?=</a:t>
            </a:r>
          </a:p>
        </p:txBody>
      </p:sp>
      <p:sp>
        <p:nvSpPr>
          <p:cNvPr id="19502" name="Oval 50"/>
          <p:cNvSpPr>
            <a:spLocks noChangeArrowheads="1"/>
          </p:cNvSpPr>
          <p:nvPr/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Tahoma" pitchFamily="34" charset="0"/>
              </a:rPr>
              <a:t>?=</a:t>
            </a:r>
          </a:p>
        </p:txBody>
      </p:sp>
      <p:sp>
        <p:nvSpPr>
          <p:cNvPr id="19503" name="Line 51"/>
          <p:cNvSpPr>
            <a:spLocks noChangeShapeType="1"/>
          </p:cNvSpPr>
          <p:nvPr/>
        </p:nvSpPr>
        <p:spPr bwMode="auto">
          <a:xfrm>
            <a:off x="6400800" y="24384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4" name="Line 52"/>
          <p:cNvSpPr>
            <a:spLocks noChangeShapeType="1"/>
          </p:cNvSpPr>
          <p:nvPr/>
        </p:nvSpPr>
        <p:spPr bwMode="auto">
          <a:xfrm>
            <a:off x="5638800" y="24384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5" name="Line 53"/>
          <p:cNvSpPr>
            <a:spLocks noChangeShapeType="1"/>
          </p:cNvSpPr>
          <p:nvPr/>
        </p:nvSpPr>
        <p:spPr bwMode="auto">
          <a:xfrm>
            <a:off x="6553200" y="4495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4"/>
          <p:cNvSpPr>
            <a:spLocks noChangeShapeType="1"/>
          </p:cNvSpPr>
          <p:nvPr/>
        </p:nvSpPr>
        <p:spPr bwMode="auto">
          <a:xfrm>
            <a:off x="6172200" y="4648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5"/>
          <p:cNvSpPr>
            <a:spLocks noChangeShapeType="1"/>
          </p:cNvSpPr>
          <p:nvPr/>
        </p:nvSpPr>
        <p:spPr bwMode="auto">
          <a:xfrm>
            <a:off x="5791200" y="4800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6"/>
          <p:cNvSpPr>
            <a:spLocks noChangeShapeType="1"/>
          </p:cNvSpPr>
          <p:nvPr/>
        </p:nvSpPr>
        <p:spPr bwMode="auto">
          <a:xfrm>
            <a:off x="5410200" y="49530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7"/>
          <p:cNvSpPr>
            <a:spLocks noChangeShapeType="1"/>
          </p:cNvSpPr>
          <p:nvPr/>
        </p:nvSpPr>
        <p:spPr bwMode="auto">
          <a:xfrm>
            <a:off x="5257800" y="24384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Line 58"/>
          <p:cNvSpPr>
            <a:spLocks noChangeShapeType="1"/>
          </p:cNvSpPr>
          <p:nvPr/>
        </p:nvSpPr>
        <p:spPr bwMode="auto">
          <a:xfrm>
            <a:off x="6019800" y="24384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9"/>
          <p:cNvSpPr>
            <a:spLocks noChangeShapeType="1"/>
          </p:cNvSpPr>
          <p:nvPr/>
        </p:nvSpPr>
        <p:spPr bwMode="auto">
          <a:xfrm>
            <a:off x="4191000" y="4953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60"/>
          <p:cNvSpPr>
            <a:spLocks noChangeShapeType="1"/>
          </p:cNvSpPr>
          <p:nvPr/>
        </p:nvSpPr>
        <p:spPr bwMode="auto">
          <a:xfrm>
            <a:off x="4876800" y="4800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Line 61"/>
          <p:cNvSpPr>
            <a:spLocks noChangeShapeType="1"/>
          </p:cNvSpPr>
          <p:nvPr/>
        </p:nvSpPr>
        <p:spPr bwMode="auto">
          <a:xfrm>
            <a:off x="4876800" y="4648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62"/>
          <p:cNvSpPr>
            <a:spLocks noChangeShapeType="1"/>
          </p:cNvSpPr>
          <p:nvPr/>
        </p:nvSpPr>
        <p:spPr bwMode="auto">
          <a:xfrm>
            <a:off x="4876800" y="4495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Line 63"/>
          <p:cNvSpPr>
            <a:spLocks noChangeShapeType="1"/>
          </p:cNvSpPr>
          <p:nvPr/>
        </p:nvSpPr>
        <p:spPr bwMode="auto">
          <a:xfrm>
            <a:off x="4876800" y="4495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Text Box 64"/>
          <p:cNvSpPr txBox="1">
            <a:spLocks noChangeArrowheads="1"/>
          </p:cNvSpPr>
          <p:nvPr/>
        </p:nvSpPr>
        <p:spPr bwMode="auto">
          <a:xfrm>
            <a:off x="4191000" y="46482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itchFamily="34" charset="0"/>
              </a:rPr>
              <a:t>Tag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90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Memory Data Flow</a:t>
            </a:r>
          </a:p>
        </p:txBody>
      </p:sp>
      <p:sp>
        <p:nvSpPr>
          <p:cNvPr id="433155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Memory Data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Flow Challenges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8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Memory Data Dependences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Load Bypassing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Load Forwarding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Speculative Disambiguation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The Memory Bottleneck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Cache Hits and Cache Misses</a:t>
            </a:r>
          </a:p>
          <a:p>
            <a:pPr>
              <a:spcBef>
                <a:spcPts val="600"/>
              </a:spcBef>
            </a:pPr>
            <a:r>
              <a:rPr lang="en-US" altLang="en-US" dirty="0"/>
              <a:t>Replacement Policies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Prefetching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66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C03E6BA-DAB1-4CEA-A9B4-5C3DFDC2B682}" type="slidenum">
              <a:rPr lang="en-US" smtClean="0"/>
              <a:pPr lvl="1">
                <a:defRPr/>
              </a:pPr>
              <a:t>38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Replacement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Calibri" pitchFamily="34" charset="0"/>
              </a:rPr>
              <a:t>Cache has finite size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What do we do when it is full?</a:t>
            </a:r>
          </a:p>
          <a:p>
            <a:r>
              <a:rPr lang="en-US" altLang="en-US" smtClean="0">
                <a:latin typeface="Calibri" pitchFamily="34" charset="0"/>
              </a:rPr>
              <a:t>Analogy: desktop full?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Move books to bookshelf to make room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Bookshelf full? Move least-used to library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Etc.</a:t>
            </a:r>
          </a:p>
          <a:p>
            <a:r>
              <a:rPr lang="en-US" altLang="en-US" smtClean="0">
                <a:latin typeface="Calibri" pitchFamily="34" charset="0"/>
              </a:rPr>
              <a:t>Same idea: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Move blocks to next level of cache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67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56C2AFE-0176-415B-8286-B4ED70413CE0}" type="slidenum">
              <a:rPr lang="en-US" smtClean="0"/>
              <a:pPr lvl="1">
                <a:defRPr/>
              </a:pPr>
              <a:t>39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Replacement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764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latin typeface="Calibri" pitchFamily="34" charset="0"/>
              </a:rPr>
              <a:t>How do we choose </a:t>
            </a:r>
            <a:r>
              <a:rPr lang="en-US" altLang="en-US" sz="2800" i="1" smtClean="0">
                <a:latin typeface="Calibri" pitchFamily="34" charset="0"/>
              </a:rPr>
              <a:t>victim</a:t>
            </a:r>
            <a:r>
              <a:rPr lang="en-US" altLang="en-US" sz="2800" smtClean="0">
                <a:latin typeface="Calibri" pitchFamily="34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Verbs:</a:t>
            </a:r>
            <a:r>
              <a:rPr lang="en-US" altLang="en-US" sz="2400" i="1" smtClean="0">
                <a:latin typeface="Calibri" pitchFamily="34" charset="0"/>
              </a:rPr>
              <a:t> Victimize, evict, replace, cast out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Calibri" pitchFamily="34" charset="0"/>
              </a:rPr>
              <a:t>Many policies are possible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FIFO (first-in-first-out)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solidFill>
                  <a:srgbClr val="FF3300"/>
                </a:solidFill>
                <a:latin typeface="Calibri" pitchFamily="34" charset="0"/>
              </a:rPr>
              <a:t>LRU (least recently used), pseudo-LRU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LFU (least frequently used)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NMRU (not most recently used)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NRU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Pseudo-random (yes, really!)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Optimal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Calibri" pitchFamily="34" charset="0"/>
              </a:rPr>
              <a:t>Etc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56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Memory Data Dependences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219200"/>
            <a:ext cx="7772400" cy="48768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2000" b="1" smtClean="0"/>
              <a:t>Besides branches, long memory latencies are one of the biggest performance challenges today.</a:t>
            </a:r>
            <a:endParaRPr lang="en-US" altLang="en-US" sz="2000" smtClean="0"/>
          </a:p>
          <a:p>
            <a:pPr eaLnBrk="1" hangingPunct="1">
              <a:spcBef>
                <a:spcPts val="1200"/>
              </a:spcBef>
            </a:pPr>
            <a:r>
              <a:rPr lang="en-US" altLang="en-US" sz="2000" b="1" smtClean="0"/>
              <a:t>To preserve sequential (in-order) state in the data caches and external memory (so that recovery from exceptions is possible) </a:t>
            </a:r>
            <a:r>
              <a:rPr lang="en-US" altLang="en-US" sz="2000" b="1" smtClean="0">
                <a:solidFill>
                  <a:srgbClr val="0000FF"/>
                </a:solidFill>
              </a:rPr>
              <a:t>stores are performed in order</a:t>
            </a:r>
            <a:r>
              <a:rPr lang="en-US" altLang="en-US" sz="2000" b="1" smtClean="0">
                <a:solidFill>
                  <a:srgbClr val="000000"/>
                </a:solidFill>
              </a:rPr>
              <a:t>. This takes care of antidependences and output dependences to memory locations.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000" b="1" smtClean="0">
                <a:solidFill>
                  <a:srgbClr val="000000"/>
                </a:solidFill>
              </a:rPr>
              <a:t>However, </a:t>
            </a:r>
            <a:r>
              <a:rPr lang="en-US" altLang="en-US" sz="2000" b="1" smtClean="0">
                <a:solidFill>
                  <a:srgbClr val="0000FF"/>
                </a:solidFill>
              </a:rPr>
              <a:t>loads can be issued out of order</a:t>
            </a:r>
            <a:r>
              <a:rPr lang="en-US" altLang="en-US" sz="2000" b="1" smtClean="0">
                <a:solidFill>
                  <a:srgbClr val="000000"/>
                </a:solidFill>
              </a:rPr>
              <a:t> with respect to stores if the out-of-order loads check for data dependences with respect to previous, pending stores.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u="sng" smtClean="0">
                <a:solidFill>
                  <a:srgbClr val="0033CC"/>
                </a:solidFill>
              </a:rPr>
              <a:t>WAW			</a:t>
            </a:r>
            <a:r>
              <a:rPr lang="en-US" altLang="en-US" sz="2000" u="sng" smtClean="0">
                <a:solidFill>
                  <a:srgbClr val="0033CC"/>
                </a:solidFill>
              </a:rPr>
              <a:t>WAR			RAW</a:t>
            </a:r>
            <a:endParaRPr lang="en-US" altLang="en-US" sz="2000" smtClean="0">
              <a:solidFill>
                <a:srgbClr val="0033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smtClean="0">
                <a:solidFill>
                  <a:srgbClr val="0033CC"/>
                </a:solidFill>
              </a:rPr>
              <a:t>store X			load X			store X</a:t>
            </a:r>
            <a:endParaRPr lang="en-US" altLang="en-US" sz="2000" smtClean="0">
              <a:solidFill>
                <a:srgbClr val="0033CC"/>
              </a:solidFill>
            </a:endParaRP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2000" b="1" smtClean="0">
                <a:solidFill>
                  <a:srgbClr val="0033CC"/>
                </a:solidFill>
              </a:rPr>
              <a:t>:				:			:</a:t>
            </a:r>
            <a:endParaRPr lang="en-US" altLang="en-US" sz="2000" smtClean="0">
              <a:solidFill>
                <a:srgbClr val="0033CC"/>
              </a:solidFill>
            </a:endParaRP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2000" b="1" smtClean="0">
                <a:solidFill>
                  <a:srgbClr val="0033CC"/>
                </a:solidFill>
              </a:rPr>
              <a:t>store X			store X			load X</a:t>
            </a:r>
            <a:endParaRPr lang="en-US" altLang="en-US" sz="2000" smtClean="0">
              <a:solidFill>
                <a:srgbClr val="0033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smtClean="0">
              <a:solidFill>
                <a:srgbClr val="0033CC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592263" y="4899025"/>
            <a:ext cx="236537" cy="846138"/>
          </a:xfrm>
          <a:custGeom>
            <a:avLst/>
            <a:gdLst>
              <a:gd name="connsiteX0" fmla="*/ 0 w 236561"/>
              <a:gd name="connsiteY0" fmla="*/ 0 h 846161"/>
              <a:gd name="connsiteX1" fmla="*/ 232012 w 236561"/>
              <a:gd name="connsiteY1" fmla="*/ 436729 h 846161"/>
              <a:gd name="connsiteX2" fmla="*/ 27296 w 236561"/>
              <a:gd name="connsiteY2" fmla="*/ 846161 h 846161"/>
              <a:gd name="connsiteX3" fmla="*/ 27296 w 236561"/>
              <a:gd name="connsiteY3" fmla="*/ 846161 h 8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561" h="846161">
                <a:moveTo>
                  <a:pt x="0" y="0"/>
                </a:moveTo>
                <a:cubicBezTo>
                  <a:pt x="113731" y="147851"/>
                  <a:pt x="227463" y="295702"/>
                  <a:pt x="232012" y="436729"/>
                </a:cubicBezTo>
                <a:cubicBezTo>
                  <a:pt x="236561" y="577756"/>
                  <a:pt x="27296" y="846161"/>
                  <a:pt x="27296" y="846161"/>
                </a:cubicBezTo>
                <a:lnTo>
                  <a:pt x="27296" y="846161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343400" y="4876800"/>
            <a:ext cx="236538" cy="846138"/>
          </a:xfrm>
          <a:custGeom>
            <a:avLst/>
            <a:gdLst>
              <a:gd name="connsiteX0" fmla="*/ 0 w 236561"/>
              <a:gd name="connsiteY0" fmla="*/ 0 h 846161"/>
              <a:gd name="connsiteX1" fmla="*/ 232012 w 236561"/>
              <a:gd name="connsiteY1" fmla="*/ 436729 h 846161"/>
              <a:gd name="connsiteX2" fmla="*/ 27296 w 236561"/>
              <a:gd name="connsiteY2" fmla="*/ 846161 h 846161"/>
              <a:gd name="connsiteX3" fmla="*/ 27296 w 236561"/>
              <a:gd name="connsiteY3" fmla="*/ 846161 h 8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561" h="846161">
                <a:moveTo>
                  <a:pt x="0" y="0"/>
                </a:moveTo>
                <a:cubicBezTo>
                  <a:pt x="113731" y="147851"/>
                  <a:pt x="227463" y="295702"/>
                  <a:pt x="232012" y="436729"/>
                </a:cubicBezTo>
                <a:cubicBezTo>
                  <a:pt x="236561" y="577756"/>
                  <a:pt x="27296" y="846161"/>
                  <a:pt x="27296" y="846161"/>
                </a:cubicBezTo>
                <a:lnTo>
                  <a:pt x="27296" y="846161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086600" y="4953000"/>
            <a:ext cx="236538" cy="846138"/>
          </a:xfrm>
          <a:custGeom>
            <a:avLst/>
            <a:gdLst>
              <a:gd name="connsiteX0" fmla="*/ 0 w 236561"/>
              <a:gd name="connsiteY0" fmla="*/ 0 h 846161"/>
              <a:gd name="connsiteX1" fmla="*/ 232012 w 236561"/>
              <a:gd name="connsiteY1" fmla="*/ 436729 h 846161"/>
              <a:gd name="connsiteX2" fmla="*/ 27296 w 236561"/>
              <a:gd name="connsiteY2" fmla="*/ 846161 h 846161"/>
              <a:gd name="connsiteX3" fmla="*/ 27296 w 236561"/>
              <a:gd name="connsiteY3" fmla="*/ 846161 h 8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561" h="846161">
                <a:moveTo>
                  <a:pt x="0" y="0"/>
                </a:moveTo>
                <a:cubicBezTo>
                  <a:pt x="113731" y="147851"/>
                  <a:pt x="227463" y="295702"/>
                  <a:pt x="232012" y="436729"/>
                </a:cubicBezTo>
                <a:cubicBezTo>
                  <a:pt x="236561" y="577756"/>
                  <a:pt x="27296" y="846161"/>
                  <a:pt x="27296" y="846161"/>
                </a:cubicBezTo>
                <a:lnTo>
                  <a:pt x="27296" y="846161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63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8E14D122-EB50-4D86-B939-0F5C89A776E3}" type="slidenum">
              <a:rPr lang="en-US" smtClean="0"/>
              <a:pPr lvl="1">
                <a:defRPr/>
              </a:pPr>
              <a:t>40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Optimal Replacement Policy?</a:t>
            </a:r>
            <a:endParaRPr lang="en-US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295400"/>
            <a:ext cx="77724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 smtClean="0">
                <a:latin typeface="Calibri" pitchFamily="34" charset="0"/>
              </a:rPr>
              <a:t>[</a:t>
            </a:r>
            <a:r>
              <a:rPr lang="en-US" altLang="en-US" sz="2800" dirty="0" err="1" smtClean="0">
                <a:latin typeface="Calibri" pitchFamily="34" charset="0"/>
              </a:rPr>
              <a:t>Belady</a:t>
            </a:r>
            <a:r>
              <a:rPr lang="en-US" altLang="en-US" sz="2800" dirty="0" smtClean="0">
                <a:latin typeface="Calibri" pitchFamily="34" charset="0"/>
              </a:rPr>
              <a:t>, IBM Systems Journal, 1966]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Calibri" pitchFamily="34" charset="0"/>
              </a:rPr>
              <a:t>Evict block with longest reuse distance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latin typeface="Calibri" pitchFamily="34" charset="0"/>
              </a:rPr>
              <a:t>i.e. next reference to block is farthest in future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latin typeface="Calibri" pitchFamily="34" charset="0"/>
              </a:rPr>
              <a:t>Requires knowledge of the future!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Calibri" pitchFamily="34" charset="0"/>
              </a:rPr>
              <a:t>Can’t build it, but can model it with trace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latin typeface="Calibri" pitchFamily="34" charset="0"/>
              </a:rPr>
              <a:t>Process trace in reverse</a:t>
            </a:r>
            <a:endParaRPr lang="en-US" altLang="en-US" sz="24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Calibri" pitchFamily="34" charset="0"/>
              </a:rPr>
              <a:t>[</a:t>
            </a:r>
            <a:r>
              <a:rPr lang="en-US" altLang="en-US" sz="2400" dirty="0" err="1" smtClean="0">
                <a:latin typeface="Calibri" pitchFamily="34" charset="0"/>
              </a:rPr>
              <a:t>Sugumar&amp;Abraham</a:t>
            </a:r>
            <a:r>
              <a:rPr lang="en-US" altLang="en-US" sz="2400" dirty="0" smtClean="0">
                <a:latin typeface="Calibri" pitchFamily="34" charset="0"/>
              </a:rPr>
              <a:t>]</a:t>
            </a:r>
            <a:r>
              <a:rPr lang="en-US" altLang="en-US" dirty="0" smtClean="0">
                <a:latin typeface="Calibri" pitchFamily="34" charset="0"/>
              </a:rPr>
              <a:t> describe how to do this in one pass over the trace with some </a:t>
            </a:r>
            <a:r>
              <a:rPr lang="en-US" altLang="en-US" dirty="0" err="1" smtClean="0">
                <a:latin typeface="Calibri" pitchFamily="34" charset="0"/>
              </a:rPr>
              <a:t>lookahead</a:t>
            </a:r>
            <a:r>
              <a:rPr lang="en-US" altLang="en-US" dirty="0" smtClean="0">
                <a:latin typeface="Calibri" pitchFamily="34" charset="0"/>
              </a:rPr>
              <a:t> (Cheetah simulator)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Calibri" pitchFamily="34" charset="0"/>
              </a:rPr>
              <a:t>Useful, since it reveals </a:t>
            </a:r>
            <a:r>
              <a:rPr lang="en-US" altLang="en-US" b="1" i="1" dirty="0" smtClean="0">
                <a:latin typeface="Calibri" pitchFamily="34" charset="0"/>
              </a:rPr>
              <a:t>opportunity</a:t>
            </a:r>
            <a:endParaRPr lang="en-US" altLang="en-US" b="1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latin typeface="Calibri" pitchFamily="34" charset="0"/>
              </a:rPr>
              <a:t>(X,A,B,C,D,X): LRU 4-way SA $, 2</a:t>
            </a:r>
            <a:r>
              <a:rPr lang="en-US" altLang="en-US" baseline="30000" dirty="0" smtClean="0">
                <a:latin typeface="Calibri" pitchFamily="34" charset="0"/>
              </a:rPr>
              <a:t>nd</a:t>
            </a:r>
            <a:r>
              <a:rPr lang="en-US" altLang="en-US" dirty="0" smtClean="0">
                <a:latin typeface="Calibri" pitchFamily="34" charset="0"/>
              </a:rPr>
              <a:t> X will </a:t>
            </a:r>
            <a:r>
              <a:rPr lang="en-US" altLang="en-US" dirty="0" smtClean="0">
                <a:latin typeface="Calibri" pitchFamily="34" charset="0"/>
              </a:rPr>
              <a:t>miss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latin typeface="Calibri" pitchFamily="34" charset="0"/>
              </a:rPr>
              <a:t>See [Jimenez MICRO ‘13]</a:t>
            </a:r>
            <a:endParaRPr lang="en-US" altLang="en-US" dirty="0" smtClean="0">
              <a:latin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3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Least-Recently Used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2625" y="1600200"/>
            <a:ext cx="7772400" cy="4724400"/>
          </a:xfrm>
        </p:spPr>
        <p:txBody>
          <a:bodyPr/>
          <a:lstStyle/>
          <a:p>
            <a:r>
              <a:rPr lang="en-US" altLang="en-US" smtClean="0">
                <a:latin typeface="Calibri" pitchFamily="34" charset="0"/>
              </a:rPr>
              <a:t>For a=2, LRU is equivalent to NMRU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Single bit per set indicates LRU/MRU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Set/clear on each access</a:t>
            </a:r>
          </a:p>
          <a:p>
            <a:r>
              <a:rPr lang="en-US" altLang="en-US" smtClean="0">
                <a:latin typeface="Calibri" pitchFamily="34" charset="0"/>
              </a:rPr>
              <a:t>For a&gt;2, LRU is difficult/expensive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Timestamps? How many bits?</a:t>
            </a:r>
          </a:p>
          <a:p>
            <a:pPr lvl="2"/>
            <a:r>
              <a:rPr lang="en-US" altLang="en-US" smtClean="0">
                <a:latin typeface="Calibri" pitchFamily="34" charset="0"/>
              </a:rPr>
              <a:t>Must find min timestamp on each eviction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Sorted list? Re-sort on every access?</a:t>
            </a:r>
          </a:p>
          <a:p>
            <a:r>
              <a:rPr lang="en-US" altLang="en-US" smtClean="0">
                <a:latin typeface="Calibri" pitchFamily="34" charset="0"/>
              </a:rPr>
              <a:t>List overhead: </a:t>
            </a:r>
            <a:r>
              <a:rPr lang="en-US" altLang="en-US" i="1" smtClean="0">
                <a:latin typeface="Calibri" pitchFamily="34" charset="0"/>
              </a:rPr>
              <a:t>log</a:t>
            </a:r>
            <a:r>
              <a:rPr lang="en-US" altLang="en-US" i="1" baseline="-25000" smtClean="0">
                <a:latin typeface="Calibri" pitchFamily="34" charset="0"/>
              </a:rPr>
              <a:t>2</a:t>
            </a:r>
            <a:r>
              <a:rPr lang="en-US" altLang="en-US" i="1" smtClean="0">
                <a:latin typeface="Calibri" pitchFamily="34" charset="0"/>
              </a:rPr>
              <a:t>(a)</a:t>
            </a:r>
            <a:r>
              <a:rPr lang="en-US" altLang="en-US" smtClean="0">
                <a:latin typeface="Calibri" pitchFamily="34" charset="0"/>
              </a:rPr>
              <a:t> bits /block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Shift register implementation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ED4991B-607A-4CB3-B05F-F002E153D60B}" type="slidenum">
              <a:rPr lang="en-US" smtClean="0"/>
              <a:pPr lvl="1">
                <a:defRPr/>
              </a:pPr>
              <a:t>41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70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Up Arrow 59"/>
          <p:cNvSpPr>
            <a:spLocks noChangeArrowheads="1"/>
          </p:cNvSpPr>
          <p:nvPr/>
        </p:nvSpPr>
        <p:spPr bwMode="auto">
          <a:xfrm flipV="1">
            <a:off x="2362200" y="2438400"/>
            <a:ext cx="2286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Practical Pseudo-LRU</a:t>
            </a:r>
            <a:endParaRPr lang="en-US" dirty="0"/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682625" y="4191000"/>
            <a:ext cx="7772400" cy="2438400"/>
          </a:xfrm>
        </p:spPr>
        <p:txBody>
          <a:bodyPr/>
          <a:lstStyle/>
          <a:p>
            <a:r>
              <a:rPr lang="en-US" altLang="en-US" sz="2800" smtClean="0">
                <a:latin typeface="Calibri" pitchFamily="34" charset="0"/>
              </a:rPr>
              <a:t>Rather than true LRU, use binary tree</a:t>
            </a:r>
          </a:p>
          <a:p>
            <a:r>
              <a:rPr lang="en-US" altLang="en-US" sz="2800" smtClean="0">
                <a:latin typeface="Calibri" pitchFamily="34" charset="0"/>
              </a:rPr>
              <a:t>Each node records which half is older/newer</a:t>
            </a:r>
          </a:p>
          <a:p>
            <a:r>
              <a:rPr lang="en-US" altLang="en-US" sz="2800" smtClean="0">
                <a:latin typeface="Calibri" pitchFamily="34" charset="0"/>
              </a:rPr>
              <a:t>Update nodes on each reference</a:t>
            </a:r>
          </a:p>
          <a:p>
            <a:r>
              <a:rPr lang="en-US" altLang="en-US" sz="2800" smtClean="0">
                <a:latin typeface="Calibri" pitchFamily="34" charset="0"/>
              </a:rPr>
              <a:t>Follow older pointers to find LRU victim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2B906E7C-DBC5-4DBE-973D-8DDEFF1DB822}" type="slidenum">
              <a:rPr lang="en-US" smtClean="0"/>
              <a:pPr lvl="1">
                <a:defRPr/>
              </a:pPr>
              <a:t>42</a:t>
            </a:fld>
            <a:endParaRPr lang="en-US">
              <a:latin typeface="+mn-lt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066800" y="25146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0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905000" y="31242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0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905000" y="19812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1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819400" y="16764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819400" y="22860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819400" y="28956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1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819400" y="35052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1</a:t>
            </a:r>
          </a:p>
        </p:txBody>
      </p:sp>
      <p:cxnSp>
        <p:nvCxnSpPr>
          <p:cNvPr id="25613" name="Straight Arrow Connector 14"/>
          <p:cNvCxnSpPr>
            <a:cxnSpLocks noChangeShapeType="1"/>
            <a:stCxn id="25606" idx="3"/>
            <a:endCxn id="25608" idx="1"/>
          </p:cNvCxnSpPr>
          <p:nvPr/>
        </p:nvCxnSpPr>
        <p:spPr bwMode="auto">
          <a:xfrm flipV="1">
            <a:off x="1447800" y="2209800"/>
            <a:ext cx="457200" cy="5334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Straight Arrow Connector 16"/>
          <p:cNvCxnSpPr>
            <a:cxnSpLocks noChangeShapeType="1"/>
            <a:stCxn id="25606" idx="3"/>
            <a:endCxn id="25607" idx="1"/>
          </p:cNvCxnSpPr>
          <p:nvPr/>
        </p:nvCxnSpPr>
        <p:spPr bwMode="auto">
          <a:xfrm>
            <a:off x="1447800" y="2743200"/>
            <a:ext cx="457200" cy="6096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Straight Arrow Connector 18"/>
          <p:cNvCxnSpPr>
            <a:cxnSpLocks noChangeShapeType="1"/>
            <a:stCxn id="25608" idx="3"/>
            <a:endCxn id="25609" idx="1"/>
          </p:cNvCxnSpPr>
          <p:nvPr/>
        </p:nvCxnSpPr>
        <p:spPr bwMode="auto">
          <a:xfrm flipV="1">
            <a:off x="2286000" y="1905000"/>
            <a:ext cx="53340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Straight Arrow Connector 20"/>
          <p:cNvCxnSpPr>
            <a:cxnSpLocks noChangeShapeType="1"/>
            <a:stCxn id="25608" idx="3"/>
            <a:endCxn id="25610" idx="1"/>
          </p:cNvCxnSpPr>
          <p:nvPr/>
        </p:nvCxnSpPr>
        <p:spPr bwMode="auto">
          <a:xfrm>
            <a:off x="2286000" y="2209800"/>
            <a:ext cx="533400" cy="3048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Straight Arrow Connector 22"/>
          <p:cNvCxnSpPr>
            <a:cxnSpLocks noChangeShapeType="1"/>
            <a:stCxn id="25607" idx="3"/>
            <a:endCxn id="25611" idx="1"/>
          </p:cNvCxnSpPr>
          <p:nvPr/>
        </p:nvCxnSpPr>
        <p:spPr bwMode="auto">
          <a:xfrm flipV="1">
            <a:off x="2286000" y="3124200"/>
            <a:ext cx="53340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Straight Arrow Connector 24"/>
          <p:cNvCxnSpPr>
            <a:cxnSpLocks noChangeShapeType="1"/>
            <a:stCxn id="25607" idx="3"/>
            <a:endCxn id="25612" idx="1"/>
          </p:cNvCxnSpPr>
          <p:nvPr/>
        </p:nvCxnSpPr>
        <p:spPr bwMode="auto">
          <a:xfrm>
            <a:off x="2286000" y="3352800"/>
            <a:ext cx="533400" cy="3810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9" name="Rectangle 25"/>
          <p:cNvSpPr>
            <a:spLocks noChangeArrowheads="1"/>
          </p:cNvSpPr>
          <p:nvPr/>
        </p:nvSpPr>
        <p:spPr bwMode="auto">
          <a:xfrm>
            <a:off x="3657600" y="16002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J</a:t>
            </a:r>
          </a:p>
        </p:txBody>
      </p:sp>
      <p:cxnSp>
        <p:nvCxnSpPr>
          <p:cNvPr id="25620" name="Straight Arrow Connector 27"/>
          <p:cNvCxnSpPr>
            <a:cxnSpLocks noChangeShapeType="1"/>
            <a:stCxn id="25609" idx="3"/>
            <a:endCxn id="25619" idx="1"/>
          </p:cNvCxnSpPr>
          <p:nvPr/>
        </p:nvCxnSpPr>
        <p:spPr bwMode="auto">
          <a:xfrm flipV="1">
            <a:off x="3200400" y="1714500"/>
            <a:ext cx="457200" cy="1905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1" name="Rectangle 28"/>
          <p:cNvSpPr>
            <a:spLocks noChangeArrowheads="1"/>
          </p:cNvSpPr>
          <p:nvPr/>
        </p:nvSpPr>
        <p:spPr bwMode="auto">
          <a:xfrm>
            <a:off x="3657600" y="19050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F</a:t>
            </a:r>
          </a:p>
        </p:txBody>
      </p:sp>
      <p:cxnSp>
        <p:nvCxnSpPr>
          <p:cNvPr id="25622" name="Straight Arrow Connector 29"/>
          <p:cNvCxnSpPr>
            <a:cxnSpLocks noChangeShapeType="1"/>
            <a:stCxn id="25609" idx="3"/>
            <a:endCxn id="25621" idx="1"/>
          </p:cNvCxnSpPr>
          <p:nvPr/>
        </p:nvCxnSpPr>
        <p:spPr bwMode="auto">
          <a:xfrm>
            <a:off x="3200400" y="1905000"/>
            <a:ext cx="457200" cy="1143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3" name="Rectangle 31"/>
          <p:cNvSpPr>
            <a:spLocks noChangeArrowheads="1"/>
          </p:cNvSpPr>
          <p:nvPr/>
        </p:nvSpPr>
        <p:spPr bwMode="auto">
          <a:xfrm>
            <a:off x="3657600" y="22098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C</a:t>
            </a:r>
          </a:p>
        </p:txBody>
      </p:sp>
      <p:cxnSp>
        <p:nvCxnSpPr>
          <p:cNvPr id="25624" name="Straight Arrow Connector 32"/>
          <p:cNvCxnSpPr>
            <a:cxnSpLocks noChangeShapeType="1"/>
            <a:stCxn id="25610" idx="3"/>
            <a:endCxn id="25623" idx="1"/>
          </p:cNvCxnSpPr>
          <p:nvPr/>
        </p:nvCxnSpPr>
        <p:spPr bwMode="auto">
          <a:xfrm flipV="1">
            <a:off x="3200400" y="2324100"/>
            <a:ext cx="457200" cy="1905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5" name="Rectangle 34"/>
          <p:cNvSpPr>
            <a:spLocks noChangeArrowheads="1"/>
          </p:cNvSpPr>
          <p:nvPr/>
        </p:nvSpPr>
        <p:spPr bwMode="auto">
          <a:xfrm>
            <a:off x="3657600" y="25146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B</a:t>
            </a:r>
          </a:p>
        </p:txBody>
      </p:sp>
      <p:cxnSp>
        <p:nvCxnSpPr>
          <p:cNvPr id="25626" name="Straight Arrow Connector 35"/>
          <p:cNvCxnSpPr>
            <a:cxnSpLocks noChangeShapeType="1"/>
            <a:stCxn id="25610" idx="3"/>
            <a:endCxn id="25625" idx="1"/>
          </p:cNvCxnSpPr>
          <p:nvPr/>
        </p:nvCxnSpPr>
        <p:spPr bwMode="auto">
          <a:xfrm>
            <a:off x="3200400" y="2514600"/>
            <a:ext cx="457200" cy="1143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7" name="Rectangle 37"/>
          <p:cNvSpPr>
            <a:spLocks noChangeArrowheads="1"/>
          </p:cNvSpPr>
          <p:nvPr/>
        </p:nvSpPr>
        <p:spPr bwMode="auto">
          <a:xfrm>
            <a:off x="3657600" y="28194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X</a:t>
            </a:r>
          </a:p>
        </p:txBody>
      </p:sp>
      <p:cxnSp>
        <p:nvCxnSpPr>
          <p:cNvPr id="25628" name="Straight Arrow Connector 38"/>
          <p:cNvCxnSpPr>
            <a:cxnSpLocks noChangeShapeType="1"/>
            <a:stCxn id="25611" idx="3"/>
            <a:endCxn id="25627" idx="1"/>
          </p:cNvCxnSpPr>
          <p:nvPr/>
        </p:nvCxnSpPr>
        <p:spPr bwMode="auto">
          <a:xfrm flipV="1">
            <a:off x="3200400" y="2933700"/>
            <a:ext cx="457200" cy="1905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9" name="Rectangle 40"/>
          <p:cNvSpPr>
            <a:spLocks noChangeArrowheads="1"/>
          </p:cNvSpPr>
          <p:nvPr/>
        </p:nvSpPr>
        <p:spPr bwMode="auto">
          <a:xfrm>
            <a:off x="3657600" y="31242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Y</a:t>
            </a:r>
          </a:p>
        </p:txBody>
      </p:sp>
      <p:cxnSp>
        <p:nvCxnSpPr>
          <p:cNvPr id="25630" name="Straight Arrow Connector 41"/>
          <p:cNvCxnSpPr>
            <a:cxnSpLocks noChangeShapeType="1"/>
            <a:stCxn id="25611" idx="3"/>
            <a:endCxn id="25629" idx="1"/>
          </p:cNvCxnSpPr>
          <p:nvPr/>
        </p:nvCxnSpPr>
        <p:spPr bwMode="auto">
          <a:xfrm>
            <a:off x="3200400" y="3124200"/>
            <a:ext cx="457200" cy="1143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1" name="Rectangle 43"/>
          <p:cNvSpPr>
            <a:spLocks noChangeArrowheads="1"/>
          </p:cNvSpPr>
          <p:nvPr/>
        </p:nvSpPr>
        <p:spPr bwMode="auto">
          <a:xfrm>
            <a:off x="3657600" y="34290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A</a:t>
            </a:r>
          </a:p>
        </p:txBody>
      </p:sp>
      <p:cxnSp>
        <p:nvCxnSpPr>
          <p:cNvPr id="25632" name="Straight Arrow Connector 44"/>
          <p:cNvCxnSpPr>
            <a:cxnSpLocks noChangeShapeType="1"/>
            <a:stCxn id="25612" idx="3"/>
            <a:endCxn id="25631" idx="1"/>
          </p:cNvCxnSpPr>
          <p:nvPr/>
        </p:nvCxnSpPr>
        <p:spPr bwMode="auto">
          <a:xfrm flipV="1">
            <a:off x="3200400" y="3543300"/>
            <a:ext cx="457200" cy="190500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3" name="Rectangle 46"/>
          <p:cNvSpPr>
            <a:spLocks noChangeArrowheads="1"/>
          </p:cNvSpPr>
          <p:nvPr/>
        </p:nvSpPr>
        <p:spPr bwMode="auto">
          <a:xfrm>
            <a:off x="3657600" y="37338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Z</a:t>
            </a:r>
          </a:p>
        </p:txBody>
      </p:sp>
      <p:cxnSp>
        <p:nvCxnSpPr>
          <p:cNvPr id="25634" name="Straight Arrow Connector 47"/>
          <p:cNvCxnSpPr>
            <a:cxnSpLocks noChangeShapeType="1"/>
            <a:stCxn id="25612" idx="3"/>
            <a:endCxn id="25633" idx="1"/>
          </p:cNvCxnSpPr>
          <p:nvPr/>
        </p:nvCxnSpPr>
        <p:spPr bwMode="auto">
          <a:xfrm>
            <a:off x="3200400" y="3733800"/>
            <a:ext cx="457200" cy="1143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5" name="Up Arrow 53"/>
          <p:cNvSpPr>
            <a:spLocks noChangeArrowheads="1"/>
          </p:cNvSpPr>
          <p:nvPr/>
        </p:nvSpPr>
        <p:spPr bwMode="auto">
          <a:xfrm>
            <a:off x="1447800" y="2133600"/>
            <a:ext cx="2286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36" name="TextBox 55"/>
          <p:cNvSpPr txBox="1">
            <a:spLocks noChangeArrowheads="1"/>
          </p:cNvSpPr>
          <p:nvPr/>
        </p:nvSpPr>
        <p:spPr bwMode="auto">
          <a:xfrm>
            <a:off x="1219200" y="1752600"/>
            <a:ext cx="649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alibri" pitchFamily="34" charset="0"/>
              </a:rPr>
              <a:t>Older</a:t>
            </a:r>
            <a:endParaRPr lang="en-US" altLang="en-US" sz="1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37" name="Up Arrow 61"/>
          <p:cNvSpPr>
            <a:spLocks noChangeArrowheads="1"/>
          </p:cNvSpPr>
          <p:nvPr/>
        </p:nvSpPr>
        <p:spPr bwMode="auto">
          <a:xfrm flipV="1">
            <a:off x="3276600" y="2667000"/>
            <a:ext cx="2286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38" name="TextBox 63"/>
          <p:cNvSpPr txBox="1">
            <a:spLocks noChangeArrowheads="1"/>
          </p:cNvSpPr>
          <p:nvPr/>
        </p:nvSpPr>
        <p:spPr bwMode="auto">
          <a:xfrm>
            <a:off x="1219200" y="3276600"/>
            <a:ext cx="739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6600"/>
                </a:solidFill>
                <a:latin typeface="Calibri" pitchFamily="34" charset="0"/>
              </a:rPr>
              <a:t>Newer</a:t>
            </a:r>
            <a:endParaRPr lang="en-US" altLang="en-US" sz="140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5639" name="Up Arrow 64"/>
          <p:cNvSpPr>
            <a:spLocks noChangeArrowheads="1"/>
          </p:cNvSpPr>
          <p:nvPr/>
        </p:nvSpPr>
        <p:spPr bwMode="auto">
          <a:xfrm flipV="1">
            <a:off x="1447800" y="3048000"/>
            <a:ext cx="2286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40" name="Up Arrow 65"/>
          <p:cNvSpPr>
            <a:spLocks noChangeArrowheads="1"/>
          </p:cNvSpPr>
          <p:nvPr/>
        </p:nvSpPr>
        <p:spPr bwMode="auto">
          <a:xfrm flipV="1">
            <a:off x="2362200" y="3657600"/>
            <a:ext cx="2286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41" name="Up Arrow 66"/>
          <p:cNvSpPr>
            <a:spLocks noChangeArrowheads="1"/>
          </p:cNvSpPr>
          <p:nvPr/>
        </p:nvSpPr>
        <p:spPr bwMode="auto">
          <a:xfrm>
            <a:off x="3276600" y="3352800"/>
            <a:ext cx="2286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62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Practical Pseudo-LRU In Action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150A1AB-C797-4276-80FE-D4F57B7E6DE4}" type="slidenum">
              <a:rPr lang="en-US" smtClean="0"/>
              <a:pPr lvl="1">
                <a:defRPr/>
              </a:pPr>
              <a:t>43</a:t>
            </a:fld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25146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05000" y="31242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05000" y="19812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19400" y="16764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19400" y="22860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19400" y="28956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19400" y="3505200"/>
            <a:ext cx="3810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  <p:cxnSp>
        <p:nvCxnSpPr>
          <p:cNvPr id="21" name="Straight Arrow Connector 20"/>
          <p:cNvCxnSpPr>
            <a:cxnSpLocks noChangeShapeType="1"/>
            <a:stCxn id="9" idx="3"/>
            <a:endCxn id="11" idx="1"/>
          </p:cNvCxnSpPr>
          <p:nvPr/>
        </p:nvCxnSpPr>
        <p:spPr bwMode="auto">
          <a:xfrm>
            <a:off x="2286000" y="2209800"/>
            <a:ext cx="533400" cy="3048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657600" y="16002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J</a:t>
            </a:r>
          </a:p>
        </p:txBody>
      </p:sp>
      <p:cxnSp>
        <p:nvCxnSpPr>
          <p:cNvPr id="28" name="Straight Arrow Connector 27"/>
          <p:cNvCxnSpPr>
            <a:cxnSpLocks noChangeShapeType="1"/>
            <a:stCxn id="10" idx="3"/>
            <a:endCxn id="29" idx="1"/>
          </p:cNvCxnSpPr>
          <p:nvPr/>
        </p:nvCxnSpPr>
        <p:spPr bwMode="auto">
          <a:xfrm>
            <a:off x="3200400" y="1905000"/>
            <a:ext cx="457200" cy="1143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19050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F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657600" y="22098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C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657600" y="25146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B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57600" y="28194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X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657600" y="31242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Y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657600" y="34290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A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657600" y="3733800"/>
            <a:ext cx="182880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alibri" pitchFamily="34" charset="0"/>
              </a:rPr>
              <a:t>Z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867400" y="1295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itchFamily="34" charset="0"/>
              </a:rPr>
              <a:t>J</a:t>
            </a:r>
          </a:p>
        </p:txBody>
      </p:sp>
      <p:cxnSp>
        <p:nvCxnSpPr>
          <p:cNvPr id="70" name="Straight Arrow Connector 69"/>
          <p:cNvCxnSpPr>
            <a:cxnSpLocks noChangeShapeType="1"/>
            <a:stCxn id="6" idx="3"/>
            <a:endCxn id="8" idx="1"/>
          </p:cNvCxnSpPr>
          <p:nvPr/>
        </p:nvCxnSpPr>
        <p:spPr bwMode="auto">
          <a:xfrm>
            <a:off x="1447800" y="2743200"/>
            <a:ext cx="457200" cy="609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019800" y="1295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itchFamily="34" charset="0"/>
              </a:rPr>
              <a:t>Y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248400" y="1295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itchFamily="34" charset="0"/>
              </a:rPr>
              <a:t>X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477000" y="1295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itchFamily="34" charset="0"/>
              </a:rPr>
              <a:t>Z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705600" y="1295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itchFamily="34" charset="0"/>
              </a:rPr>
              <a:t>B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6934200" y="1295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itchFamily="34" charset="0"/>
              </a:rPr>
              <a:t>C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162800" y="1295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itchFamily="34" charset="0"/>
              </a:rPr>
              <a:t>F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391400" y="12954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itchFamily="34" charset="0"/>
              </a:rPr>
              <a:t>A</a:t>
            </a:r>
          </a:p>
        </p:txBody>
      </p:sp>
      <p:cxnSp>
        <p:nvCxnSpPr>
          <p:cNvPr id="82" name="Straight Arrow Connector 81"/>
          <p:cNvCxnSpPr>
            <a:cxnSpLocks noChangeShapeType="1"/>
            <a:stCxn id="6" idx="3"/>
            <a:endCxn id="9" idx="1"/>
          </p:cNvCxnSpPr>
          <p:nvPr/>
        </p:nvCxnSpPr>
        <p:spPr bwMode="auto">
          <a:xfrm flipV="1">
            <a:off x="1447800" y="2209800"/>
            <a:ext cx="457200" cy="5334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Arrow Connector 84"/>
          <p:cNvCxnSpPr>
            <a:cxnSpLocks noChangeShapeType="1"/>
          </p:cNvCxnSpPr>
          <p:nvPr/>
        </p:nvCxnSpPr>
        <p:spPr bwMode="auto">
          <a:xfrm>
            <a:off x="2286000" y="3352800"/>
            <a:ext cx="533400" cy="3048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Straight Arrow Connector 85"/>
          <p:cNvCxnSpPr>
            <a:cxnSpLocks noChangeShapeType="1"/>
            <a:stCxn id="12" idx="3"/>
            <a:endCxn id="38" idx="1"/>
          </p:cNvCxnSpPr>
          <p:nvPr/>
        </p:nvCxnSpPr>
        <p:spPr bwMode="auto">
          <a:xfrm flipV="1">
            <a:off x="3200400" y="2933700"/>
            <a:ext cx="457200" cy="1905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Straight Arrow Connector 88"/>
          <p:cNvCxnSpPr>
            <a:cxnSpLocks noChangeShapeType="1"/>
            <a:stCxn id="12" idx="3"/>
            <a:endCxn id="41" idx="1"/>
          </p:cNvCxnSpPr>
          <p:nvPr/>
        </p:nvCxnSpPr>
        <p:spPr bwMode="auto">
          <a:xfrm>
            <a:off x="3200400" y="3124200"/>
            <a:ext cx="457200" cy="1143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Arrow Connector 91"/>
          <p:cNvCxnSpPr>
            <a:cxnSpLocks noChangeShapeType="1"/>
            <a:stCxn id="8" idx="3"/>
            <a:endCxn id="12" idx="1"/>
          </p:cNvCxnSpPr>
          <p:nvPr/>
        </p:nvCxnSpPr>
        <p:spPr bwMode="auto">
          <a:xfrm flipV="1">
            <a:off x="2286000" y="3124200"/>
            <a:ext cx="533400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94"/>
          <p:cNvCxnSpPr>
            <a:cxnSpLocks noChangeShapeType="1"/>
            <a:stCxn id="13" idx="3"/>
            <a:endCxn id="44" idx="1"/>
          </p:cNvCxnSpPr>
          <p:nvPr/>
        </p:nvCxnSpPr>
        <p:spPr bwMode="auto">
          <a:xfrm flipV="1">
            <a:off x="3200400" y="3543300"/>
            <a:ext cx="457200" cy="1905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286000" y="1905000"/>
            <a:ext cx="533400" cy="3048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Arrow Connector 100"/>
          <p:cNvCxnSpPr>
            <a:cxnSpLocks noChangeShapeType="1"/>
            <a:stCxn id="11" idx="3"/>
            <a:endCxn id="32" idx="1"/>
          </p:cNvCxnSpPr>
          <p:nvPr/>
        </p:nvCxnSpPr>
        <p:spPr bwMode="auto">
          <a:xfrm flipV="1">
            <a:off x="3200400" y="2324100"/>
            <a:ext cx="457200" cy="1905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Straight Arrow Connector 103"/>
          <p:cNvCxnSpPr>
            <a:cxnSpLocks noChangeShapeType="1"/>
            <a:stCxn id="11" idx="3"/>
            <a:endCxn id="35" idx="1"/>
          </p:cNvCxnSpPr>
          <p:nvPr/>
        </p:nvCxnSpPr>
        <p:spPr bwMode="auto">
          <a:xfrm>
            <a:off x="3200400" y="2514600"/>
            <a:ext cx="457200" cy="1143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Straight Arrow Connector 106"/>
          <p:cNvCxnSpPr>
            <a:cxnSpLocks noChangeShapeType="1"/>
            <a:stCxn id="10" idx="3"/>
            <a:endCxn id="26" idx="1"/>
          </p:cNvCxnSpPr>
          <p:nvPr/>
        </p:nvCxnSpPr>
        <p:spPr bwMode="auto">
          <a:xfrm flipV="1">
            <a:off x="3200400" y="1714500"/>
            <a:ext cx="457200" cy="1905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Straight Arrow Connector 109"/>
          <p:cNvCxnSpPr>
            <a:cxnSpLocks noChangeShapeType="1"/>
            <a:stCxn id="13" idx="3"/>
            <a:endCxn id="47" idx="1"/>
          </p:cNvCxnSpPr>
          <p:nvPr/>
        </p:nvCxnSpPr>
        <p:spPr bwMode="auto">
          <a:xfrm>
            <a:off x="3200400" y="3733800"/>
            <a:ext cx="457200" cy="1143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" name="Line Callout 1 (No Border) 112"/>
          <p:cNvSpPr>
            <a:spLocks/>
          </p:cNvSpPr>
          <p:nvPr/>
        </p:nvSpPr>
        <p:spPr bwMode="auto">
          <a:xfrm>
            <a:off x="6553200" y="1981200"/>
            <a:ext cx="2133600" cy="762000"/>
          </a:xfrm>
          <a:prstGeom prst="callout1">
            <a:avLst>
              <a:gd name="adj1" fmla="val 18750"/>
              <a:gd name="adj2" fmla="val -8333"/>
              <a:gd name="adj3" fmla="val 81468"/>
              <a:gd name="adj4" fmla="val -6316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011: PLRU Block B is here</a:t>
            </a:r>
          </a:p>
        </p:txBody>
      </p:sp>
      <p:sp>
        <p:nvSpPr>
          <p:cNvPr id="114" name="Line Callout 1 (No Border) 113"/>
          <p:cNvSpPr>
            <a:spLocks/>
          </p:cNvSpPr>
          <p:nvPr/>
        </p:nvSpPr>
        <p:spPr bwMode="auto">
          <a:xfrm>
            <a:off x="6553200" y="2895600"/>
            <a:ext cx="1981200" cy="762000"/>
          </a:xfrm>
          <a:prstGeom prst="callout1">
            <a:avLst>
              <a:gd name="adj1" fmla="val 18750"/>
              <a:gd name="adj2" fmla="val -8333"/>
              <a:gd name="adj3" fmla="val 81468"/>
              <a:gd name="adj4" fmla="val -6316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110: MRU block is here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1143000" y="4572000"/>
            <a:ext cx="762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itchFamily="34" charset="0"/>
              </a:rPr>
              <a:t>Z &lt; </a:t>
            </a:r>
            <a:r>
              <a:rPr lang="en-US" altLang="en-US" sz="2000" u="sng">
                <a:latin typeface="Calibri" pitchFamily="34" charset="0"/>
              </a:rPr>
              <a:t>A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1981200" y="4572000"/>
            <a:ext cx="762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itchFamily="34" charset="0"/>
              </a:rPr>
              <a:t>Y &lt; </a:t>
            </a:r>
            <a:r>
              <a:rPr lang="en-US" altLang="en-US" sz="2000" u="sng">
                <a:latin typeface="Calibri" pitchFamily="34" charset="0"/>
              </a:rPr>
              <a:t>X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2819400" y="4572000"/>
            <a:ext cx="762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itchFamily="34" charset="0"/>
              </a:rPr>
              <a:t>B &lt; </a:t>
            </a:r>
            <a:r>
              <a:rPr lang="en-US" altLang="en-US" sz="2000" u="sng">
                <a:latin typeface="Calibri" pitchFamily="34" charset="0"/>
              </a:rPr>
              <a:t>C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657600" y="4572000"/>
            <a:ext cx="762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itchFamily="34" charset="0"/>
              </a:rPr>
              <a:t>J &lt; </a:t>
            </a:r>
            <a:r>
              <a:rPr lang="en-US" altLang="en-US" sz="2000" u="sng">
                <a:latin typeface="Calibri" pitchFamily="34" charset="0"/>
              </a:rPr>
              <a:t>F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1600200" y="5086350"/>
            <a:ext cx="762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>
                <a:latin typeface="Calibri" pitchFamily="34" charset="0"/>
              </a:rPr>
              <a:t>A</a:t>
            </a:r>
            <a:r>
              <a:rPr lang="en-US" altLang="en-US" sz="2000">
                <a:latin typeface="Calibri" pitchFamily="34" charset="0"/>
              </a:rPr>
              <a:t> &gt; X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3276600" y="5086350"/>
            <a:ext cx="762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itchFamily="34" charset="0"/>
              </a:rPr>
              <a:t>C &lt; </a:t>
            </a:r>
            <a:r>
              <a:rPr lang="en-US" altLang="en-US" sz="2000" u="sng">
                <a:latin typeface="Calibri" pitchFamily="34" charset="0"/>
              </a:rPr>
              <a:t>F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438400" y="5619750"/>
            <a:ext cx="762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itchFamily="34" charset="0"/>
              </a:rPr>
              <a:t>A &gt; F</a:t>
            </a:r>
          </a:p>
        </p:txBody>
      </p:sp>
      <p:sp>
        <p:nvSpPr>
          <p:cNvPr id="123" name="Notched Right Arrow 122"/>
          <p:cNvSpPr>
            <a:spLocks noChangeArrowheads="1"/>
          </p:cNvSpPr>
          <p:nvPr/>
        </p:nvSpPr>
        <p:spPr bwMode="auto">
          <a:xfrm>
            <a:off x="4876800" y="4876800"/>
            <a:ext cx="990600" cy="762000"/>
          </a:xfrm>
          <a:prstGeom prst="notched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graphicFrame>
        <p:nvGraphicFramePr>
          <p:cNvPr id="124" name="Table 123"/>
          <p:cNvGraphicFramePr>
            <a:graphicFrameLocks noGrp="1"/>
          </p:cNvGraphicFramePr>
          <p:nvPr/>
        </p:nvGraphicFramePr>
        <p:xfrm>
          <a:off x="6324600" y="4495800"/>
          <a:ext cx="22098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B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C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F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A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J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 pitchFamily="34" charset="0"/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Y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X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 pitchFamily="34" charset="0"/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Z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126" name="Straight Connector 125"/>
          <p:cNvCxnSpPr>
            <a:cxnSpLocks noChangeShapeType="1"/>
          </p:cNvCxnSpPr>
          <p:nvPr/>
        </p:nvCxnSpPr>
        <p:spPr bwMode="auto">
          <a:xfrm>
            <a:off x="6629400" y="4676775"/>
            <a:ext cx="30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Connector 126"/>
          <p:cNvCxnSpPr>
            <a:cxnSpLocks noChangeShapeType="1"/>
          </p:cNvCxnSpPr>
          <p:nvPr/>
        </p:nvCxnSpPr>
        <p:spPr bwMode="auto">
          <a:xfrm>
            <a:off x="7162800" y="4679950"/>
            <a:ext cx="30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" name="Straight Connector 127"/>
          <p:cNvCxnSpPr>
            <a:cxnSpLocks noChangeShapeType="1"/>
          </p:cNvCxnSpPr>
          <p:nvPr/>
        </p:nvCxnSpPr>
        <p:spPr bwMode="auto">
          <a:xfrm>
            <a:off x="7696200" y="4679950"/>
            <a:ext cx="30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" name="Straight Connector 129"/>
          <p:cNvCxnSpPr>
            <a:cxnSpLocks noChangeShapeType="1"/>
          </p:cNvCxnSpPr>
          <p:nvPr/>
        </p:nvCxnSpPr>
        <p:spPr bwMode="auto">
          <a:xfrm flipV="1">
            <a:off x="7086600" y="4800600"/>
            <a:ext cx="304800" cy="2286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" name="Straight Connector 131"/>
          <p:cNvCxnSpPr>
            <a:cxnSpLocks noChangeShapeType="1"/>
          </p:cNvCxnSpPr>
          <p:nvPr/>
        </p:nvCxnSpPr>
        <p:spPr bwMode="auto">
          <a:xfrm>
            <a:off x="7162800" y="5410200"/>
            <a:ext cx="30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" name="Straight Connector 133"/>
          <p:cNvCxnSpPr>
            <a:cxnSpLocks noChangeShapeType="1"/>
          </p:cNvCxnSpPr>
          <p:nvPr/>
        </p:nvCxnSpPr>
        <p:spPr bwMode="auto">
          <a:xfrm rot="5400000" flipH="1" flipV="1">
            <a:off x="7543800" y="4876800"/>
            <a:ext cx="68580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7" name="Straight Connector 136"/>
          <p:cNvCxnSpPr>
            <a:cxnSpLocks noChangeShapeType="1"/>
          </p:cNvCxnSpPr>
          <p:nvPr/>
        </p:nvCxnSpPr>
        <p:spPr bwMode="auto">
          <a:xfrm rot="5400000" flipH="1" flipV="1">
            <a:off x="7353300" y="5067300"/>
            <a:ext cx="106680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8" name="Freeform 137"/>
          <p:cNvSpPr>
            <a:spLocks/>
          </p:cNvSpPr>
          <p:nvPr/>
        </p:nvSpPr>
        <p:spPr bwMode="auto">
          <a:xfrm>
            <a:off x="1346200" y="2747963"/>
            <a:ext cx="2579688" cy="925512"/>
          </a:xfrm>
          <a:custGeom>
            <a:avLst/>
            <a:gdLst>
              <a:gd name="T0" fmla="*/ 25981 w 2580007"/>
              <a:gd name="T1" fmla="*/ 11142 h 925542"/>
              <a:gd name="T2" fmla="*/ 136284 w 2580007"/>
              <a:gd name="T3" fmla="*/ 58430 h 925542"/>
              <a:gd name="T4" fmla="*/ 183556 w 2580007"/>
              <a:gd name="T5" fmla="*/ 74196 h 925542"/>
              <a:gd name="T6" fmla="*/ 278105 w 2580007"/>
              <a:gd name="T7" fmla="*/ 137250 h 925542"/>
              <a:gd name="T8" fmla="*/ 356893 w 2580007"/>
              <a:gd name="T9" fmla="*/ 200304 h 925542"/>
              <a:gd name="T10" fmla="*/ 498711 w 2580007"/>
              <a:gd name="T11" fmla="*/ 279119 h 925542"/>
              <a:gd name="T12" fmla="*/ 593260 w 2580007"/>
              <a:gd name="T13" fmla="*/ 342173 h 925542"/>
              <a:gd name="T14" fmla="*/ 687805 w 2580007"/>
              <a:gd name="T15" fmla="*/ 405227 h 925542"/>
              <a:gd name="T16" fmla="*/ 719320 w 2580007"/>
              <a:gd name="T17" fmla="*/ 452516 h 925542"/>
              <a:gd name="T18" fmla="*/ 766592 w 2580007"/>
              <a:gd name="T19" fmla="*/ 468282 h 925542"/>
              <a:gd name="T20" fmla="*/ 829624 w 2580007"/>
              <a:gd name="T21" fmla="*/ 531336 h 925542"/>
              <a:gd name="T22" fmla="*/ 861140 w 2580007"/>
              <a:gd name="T23" fmla="*/ 578624 h 925542"/>
              <a:gd name="T24" fmla="*/ 908414 w 2580007"/>
              <a:gd name="T25" fmla="*/ 594390 h 925542"/>
              <a:gd name="T26" fmla="*/ 1002959 w 2580007"/>
              <a:gd name="T27" fmla="*/ 641678 h 925542"/>
              <a:gd name="T28" fmla="*/ 1192054 w 2580007"/>
              <a:gd name="T29" fmla="*/ 767786 h 925542"/>
              <a:gd name="T30" fmla="*/ 1239327 w 2580007"/>
              <a:gd name="T31" fmla="*/ 799313 h 925542"/>
              <a:gd name="T32" fmla="*/ 1475693 w 2580007"/>
              <a:gd name="T33" fmla="*/ 878133 h 925542"/>
              <a:gd name="T34" fmla="*/ 1522966 w 2580007"/>
              <a:gd name="T35" fmla="*/ 893894 h 925542"/>
              <a:gd name="T36" fmla="*/ 1570239 w 2580007"/>
              <a:gd name="T37" fmla="*/ 909660 h 925542"/>
              <a:gd name="T38" fmla="*/ 1664786 w 2580007"/>
              <a:gd name="T39" fmla="*/ 925422 h 925542"/>
              <a:gd name="T40" fmla="*/ 2405397 w 2580007"/>
              <a:gd name="T41" fmla="*/ 878133 h 925542"/>
              <a:gd name="T42" fmla="*/ 2484188 w 2580007"/>
              <a:gd name="T43" fmla="*/ 862367 h 925542"/>
              <a:gd name="T44" fmla="*/ 2578732 w 2580007"/>
              <a:gd name="T45" fmla="*/ 830840 h 9255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80007"/>
              <a:gd name="T70" fmla="*/ 0 h 925542"/>
              <a:gd name="T71" fmla="*/ 2580007 w 2580007"/>
              <a:gd name="T72" fmla="*/ 925542 h 92554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80007" h="925542">
                <a:moveTo>
                  <a:pt x="25993" y="11142"/>
                </a:moveTo>
                <a:cubicBezTo>
                  <a:pt x="136900" y="48109"/>
                  <a:pt x="0" y="0"/>
                  <a:pt x="136352" y="58438"/>
                </a:cubicBezTo>
                <a:cubicBezTo>
                  <a:pt x="151626" y="64984"/>
                  <a:pt x="169121" y="66133"/>
                  <a:pt x="183648" y="74204"/>
                </a:cubicBezTo>
                <a:cubicBezTo>
                  <a:pt x="216775" y="92608"/>
                  <a:pt x="278241" y="137266"/>
                  <a:pt x="278241" y="137266"/>
                </a:cubicBezTo>
                <a:cubicBezTo>
                  <a:pt x="336501" y="224655"/>
                  <a:pt x="276439" y="155533"/>
                  <a:pt x="357069" y="200328"/>
                </a:cubicBezTo>
                <a:cubicBezTo>
                  <a:pt x="519695" y="290676"/>
                  <a:pt x="391940" y="243484"/>
                  <a:pt x="498959" y="279155"/>
                </a:cubicBezTo>
                <a:cubicBezTo>
                  <a:pt x="603921" y="384120"/>
                  <a:pt x="490880" y="285177"/>
                  <a:pt x="593552" y="342217"/>
                </a:cubicBezTo>
                <a:cubicBezTo>
                  <a:pt x="626679" y="360621"/>
                  <a:pt x="688145" y="405279"/>
                  <a:pt x="688145" y="405279"/>
                </a:cubicBezTo>
                <a:cubicBezTo>
                  <a:pt x="698655" y="421045"/>
                  <a:pt x="704880" y="440739"/>
                  <a:pt x="719676" y="452576"/>
                </a:cubicBezTo>
                <a:cubicBezTo>
                  <a:pt x="732653" y="462957"/>
                  <a:pt x="755221" y="456591"/>
                  <a:pt x="766972" y="468342"/>
                </a:cubicBezTo>
                <a:cubicBezTo>
                  <a:pt x="851055" y="552425"/>
                  <a:pt x="703911" y="489361"/>
                  <a:pt x="830034" y="531404"/>
                </a:cubicBezTo>
                <a:cubicBezTo>
                  <a:pt x="840544" y="547169"/>
                  <a:pt x="846769" y="566864"/>
                  <a:pt x="861565" y="578700"/>
                </a:cubicBezTo>
                <a:cubicBezTo>
                  <a:pt x="874542" y="589081"/>
                  <a:pt x="893998" y="587034"/>
                  <a:pt x="908862" y="594466"/>
                </a:cubicBezTo>
                <a:cubicBezTo>
                  <a:pt x="1031105" y="655588"/>
                  <a:pt x="884580" y="602138"/>
                  <a:pt x="1003455" y="641762"/>
                </a:cubicBezTo>
                <a:lnTo>
                  <a:pt x="1192641" y="767886"/>
                </a:lnTo>
                <a:cubicBezTo>
                  <a:pt x="1208407" y="778396"/>
                  <a:pt x="1221962" y="793425"/>
                  <a:pt x="1239938" y="799417"/>
                </a:cubicBezTo>
                <a:lnTo>
                  <a:pt x="1476421" y="878245"/>
                </a:lnTo>
                <a:lnTo>
                  <a:pt x="1523717" y="894010"/>
                </a:lnTo>
                <a:cubicBezTo>
                  <a:pt x="1539483" y="899265"/>
                  <a:pt x="1554622" y="907044"/>
                  <a:pt x="1571014" y="909776"/>
                </a:cubicBezTo>
                <a:lnTo>
                  <a:pt x="1665607" y="925542"/>
                </a:lnTo>
                <a:cubicBezTo>
                  <a:pt x="1843329" y="919413"/>
                  <a:pt x="2205049" y="918553"/>
                  <a:pt x="2406586" y="878245"/>
                </a:cubicBezTo>
                <a:cubicBezTo>
                  <a:pt x="2432862" y="872990"/>
                  <a:pt x="2459562" y="869530"/>
                  <a:pt x="2485414" y="862479"/>
                </a:cubicBezTo>
                <a:cubicBezTo>
                  <a:pt x="2517479" y="853734"/>
                  <a:pt x="2580007" y="830948"/>
                  <a:pt x="2580007" y="830948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28600" y="4038600"/>
            <a:ext cx="392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itchFamily="34" charset="0"/>
              </a:rPr>
              <a:t>Partial Order Encoded in Tree: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59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2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6" grpId="0" animBg="1"/>
      <p:bldP spid="29" grpId="0" animBg="1"/>
      <p:bldP spid="32" grpId="0" animBg="1"/>
      <p:bldP spid="35" grpId="0" animBg="1"/>
      <p:bldP spid="38" grpId="0" animBg="1"/>
      <p:bldP spid="41" grpId="0" animBg="1"/>
      <p:bldP spid="44" grpId="0" animBg="1"/>
      <p:bldP spid="47" grpId="0" animBg="1"/>
      <p:bldP spid="68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3" grpId="0" animBg="1"/>
      <p:bldP spid="138" grpId="0" animBg="1"/>
      <p:bldP spid="138" grpId="1" animBg="1"/>
      <p:bldP spid="13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Practical Pseudo-LRU</a:t>
            </a:r>
            <a:endParaRPr lang="en-US" dirty="0"/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682625" y="3505200"/>
            <a:ext cx="7772400" cy="2885803"/>
          </a:xfrm>
        </p:spPr>
        <p:txBody>
          <a:bodyPr/>
          <a:lstStyle/>
          <a:p>
            <a:r>
              <a:rPr lang="en-US" altLang="en-US" sz="2800" dirty="0" smtClean="0">
                <a:latin typeface="Calibri" pitchFamily="34" charset="0"/>
              </a:rPr>
              <a:t>Binary tree encodes PLRU </a:t>
            </a:r>
            <a:r>
              <a:rPr lang="en-US" altLang="en-US" sz="2800" i="1" dirty="0" smtClean="0">
                <a:latin typeface="Calibri" pitchFamily="34" charset="0"/>
              </a:rPr>
              <a:t>partial order</a:t>
            </a:r>
          </a:p>
          <a:p>
            <a:pPr lvl="1"/>
            <a:r>
              <a:rPr lang="en-US" altLang="en-US" sz="2400" dirty="0" smtClean="0">
                <a:latin typeface="Calibri" pitchFamily="34" charset="0"/>
              </a:rPr>
              <a:t>At each level </a:t>
            </a:r>
            <a:r>
              <a:rPr lang="en-US" altLang="en-US" sz="2400" dirty="0" smtClean="0">
                <a:solidFill>
                  <a:srgbClr val="C00000"/>
                </a:solidFill>
                <a:latin typeface="Calibri" pitchFamily="34" charset="0"/>
              </a:rPr>
              <a:t>point</a:t>
            </a:r>
            <a:r>
              <a:rPr lang="en-US" altLang="en-US" sz="2400" dirty="0" smtClean="0">
                <a:latin typeface="Calibri" pitchFamily="34" charset="0"/>
              </a:rPr>
              <a:t> to LRU half of subtree</a:t>
            </a:r>
          </a:p>
          <a:p>
            <a:r>
              <a:rPr lang="en-US" altLang="en-US" sz="2800" dirty="0" smtClean="0">
                <a:latin typeface="Calibri" pitchFamily="34" charset="0"/>
              </a:rPr>
              <a:t>Each access: flip nodes along path to block</a:t>
            </a:r>
          </a:p>
          <a:p>
            <a:r>
              <a:rPr lang="en-US" altLang="en-US" sz="2800" dirty="0" smtClean="0">
                <a:latin typeface="Calibri" pitchFamily="34" charset="0"/>
              </a:rPr>
              <a:t>Eviction: follow </a:t>
            </a:r>
            <a:r>
              <a:rPr lang="en-US" altLang="en-US" sz="2800" dirty="0" smtClean="0">
                <a:solidFill>
                  <a:srgbClr val="C00000"/>
                </a:solidFill>
                <a:latin typeface="Calibri" pitchFamily="34" charset="0"/>
              </a:rPr>
              <a:t>LRU</a:t>
            </a:r>
            <a:r>
              <a:rPr lang="en-US" altLang="en-US" sz="2800" dirty="0" smtClean="0">
                <a:latin typeface="Calibri" pitchFamily="34" charset="0"/>
              </a:rPr>
              <a:t> path</a:t>
            </a:r>
          </a:p>
          <a:p>
            <a:r>
              <a:rPr lang="en-US" altLang="en-US" sz="2800" dirty="0" smtClean="0">
                <a:latin typeface="Calibri" pitchFamily="34" charset="0"/>
              </a:rPr>
              <a:t>Overhead: </a:t>
            </a:r>
            <a:r>
              <a:rPr lang="en-US" altLang="en-US" sz="2800" i="1" dirty="0" smtClean="0">
                <a:latin typeface="Calibri" pitchFamily="34" charset="0"/>
              </a:rPr>
              <a:t>(a-1)/a </a:t>
            </a:r>
            <a:r>
              <a:rPr lang="en-US" altLang="en-US" sz="2800" dirty="0" smtClean="0">
                <a:latin typeface="Calibri" pitchFamily="34" charset="0"/>
              </a:rPr>
              <a:t>bits per </a:t>
            </a:r>
            <a:r>
              <a:rPr lang="en-US" altLang="en-US" sz="2800" dirty="0" smtClean="0">
                <a:latin typeface="Calibri" pitchFamily="34" charset="0"/>
              </a:rPr>
              <a:t>block</a:t>
            </a:r>
          </a:p>
          <a:p>
            <a:r>
              <a:rPr lang="en-US" altLang="en-US" sz="2800" dirty="0" smtClean="0">
                <a:latin typeface="Calibri" pitchFamily="34" charset="0"/>
              </a:rPr>
              <a:t>Recently revisited [Jimenez MICRO-2013]</a:t>
            </a:r>
            <a:endParaRPr lang="en-US" altLang="en-US" sz="28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51434832-5ECB-4615-BD5A-AAA95BB88337}" type="slidenum">
              <a:rPr lang="en-US" smtClean="0"/>
              <a:pPr lvl="1">
                <a:defRPr/>
              </a:pPr>
              <a:t>44</a:t>
            </a:fld>
            <a:endParaRPr lang="en-US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66800" y="1143000"/>
            <a:ext cx="7467600" cy="2362200"/>
            <a:chOff x="1066800" y="1295400"/>
            <a:chExt cx="7848600" cy="2667000"/>
          </a:xfrm>
        </p:grpSpPr>
        <p:sp>
          <p:nvSpPr>
            <p:cNvPr id="27650" name="Up Arrow 59"/>
            <p:cNvSpPr>
              <a:spLocks noChangeArrowheads="1"/>
            </p:cNvSpPr>
            <p:nvPr/>
          </p:nvSpPr>
          <p:spPr bwMode="auto">
            <a:xfrm flipV="1">
              <a:off x="2362200" y="2438400"/>
              <a:ext cx="228600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900"/>
            </a:p>
          </p:txBody>
        </p:sp>
        <p:sp>
          <p:nvSpPr>
            <p:cNvPr id="27654" name="Rectangle 5"/>
            <p:cNvSpPr>
              <a:spLocks noChangeArrowheads="1"/>
            </p:cNvSpPr>
            <p:nvPr/>
          </p:nvSpPr>
          <p:spPr bwMode="auto">
            <a:xfrm>
              <a:off x="1066800" y="2514600"/>
              <a:ext cx="3810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0</a:t>
              </a: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1905000" y="3124200"/>
              <a:ext cx="3810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0</a:t>
              </a: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1905000" y="1981200"/>
              <a:ext cx="3810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1</a:t>
              </a: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2819400" y="1676400"/>
              <a:ext cx="3810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0</a:t>
              </a: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2819400" y="2286000"/>
              <a:ext cx="3810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1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819400" y="2895600"/>
              <a:ext cx="3810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1</a:t>
              </a: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819400" y="3505200"/>
              <a:ext cx="3810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27661" name="Straight Arrow Connector 14"/>
            <p:cNvCxnSpPr>
              <a:cxnSpLocks noChangeShapeType="1"/>
              <a:stCxn id="27654" idx="3"/>
              <a:endCxn id="27656" idx="1"/>
            </p:cNvCxnSpPr>
            <p:nvPr/>
          </p:nvCxnSpPr>
          <p:spPr bwMode="auto">
            <a:xfrm flipV="1">
              <a:off x="1447800" y="2209800"/>
              <a:ext cx="457200" cy="533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2" name="Straight Arrow Connector 16"/>
            <p:cNvCxnSpPr>
              <a:cxnSpLocks noChangeShapeType="1"/>
              <a:stCxn id="27654" idx="3"/>
              <a:endCxn id="27655" idx="1"/>
            </p:cNvCxnSpPr>
            <p:nvPr/>
          </p:nvCxnSpPr>
          <p:spPr bwMode="auto">
            <a:xfrm>
              <a:off x="1447800" y="2743200"/>
              <a:ext cx="457200" cy="6096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3" name="Straight Arrow Connector 18"/>
            <p:cNvCxnSpPr>
              <a:cxnSpLocks noChangeShapeType="1"/>
              <a:stCxn id="27656" idx="3"/>
              <a:endCxn id="27657" idx="1"/>
            </p:cNvCxnSpPr>
            <p:nvPr/>
          </p:nvCxnSpPr>
          <p:spPr bwMode="auto">
            <a:xfrm flipV="1">
              <a:off x="2286000" y="1905000"/>
              <a:ext cx="533400" cy="3048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4" name="Straight Arrow Connector 20"/>
            <p:cNvCxnSpPr>
              <a:cxnSpLocks noChangeShapeType="1"/>
              <a:stCxn id="27656" idx="3"/>
              <a:endCxn id="27658" idx="1"/>
            </p:cNvCxnSpPr>
            <p:nvPr/>
          </p:nvCxnSpPr>
          <p:spPr bwMode="auto">
            <a:xfrm>
              <a:off x="2286000" y="2209800"/>
              <a:ext cx="533400" cy="3048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5" name="Straight Arrow Connector 22"/>
            <p:cNvCxnSpPr>
              <a:cxnSpLocks noChangeShapeType="1"/>
              <a:stCxn id="27655" idx="3"/>
              <a:endCxn id="27659" idx="1"/>
            </p:cNvCxnSpPr>
            <p:nvPr/>
          </p:nvCxnSpPr>
          <p:spPr bwMode="auto">
            <a:xfrm flipV="1">
              <a:off x="2286000" y="3124200"/>
              <a:ext cx="533400" cy="2286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6" name="Straight Arrow Connector 24"/>
            <p:cNvCxnSpPr>
              <a:cxnSpLocks noChangeShapeType="1"/>
              <a:stCxn id="27655" idx="3"/>
              <a:endCxn id="27660" idx="1"/>
            </p:cNvCxnSpPr>
            <p:nvPr/>
          </p:nvCxnSpPr>
          <p:spPr bwMode="auto">
            <a:xfrm>
              <a:off x="2286000" y="3352800"/>
              <a:ext cx="533400" cy="3810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67" name="Rectangle 25"/>
            <p:cNvSpPr>
              <a:spLocks noChangeArrowheads="1"/>
            </p:cNvSpPr>
            <p:nvPr/>
          </p:nvSpPr>
          <p:spPr bwMode="auto">
            <a:xfrm>
              <a:off x="3657600" y="1600200"/>
              <a:ext cx="1828800" cy="2286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Calibri" pitchFamily="34" charset="0"/>
                </a:rPr>
                <a:t>J</a:t>
              </a:r>
            </a:p>
          </p:txBody>
        </p:sp>
        <p:cxnSp>
          <p:nvCxnSpPr>
            <p:cNvPr id="27668" name="Straight Arrow Connector 27"/>
            <p:cNvCxnSpPr>
              <a:cxnSpLocks noChangeShapeType="1"/>
              <a:stCxn id="27657" idx="3"/>
              <a:endCxn id="27667" idx="1"/>
            </p:cNvCxnSpPr>
            <p:nvPr/>
          </p:nvCxnSpPr>
          <p:spPr bwMode="auto">
            <a:xfrm flipV="1">
              <a:off x="3200400" y="1714500"/>
              <a:ext cx="457200" cy="1905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69" name="Rectangle 28"/>
            <p:cNvSpPr>
              <a:spLocks noChangeArrowheads="1"/>
            </p:cNvSpPr>
            <p:nvPr/>
          </p:nvSpPr>
          <p:spPr bwMode="auto">
            <a:xfrm>
              <a:off x="3657600" y="1905000"/>
              <a:ext cx="1828800" cy="2286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Calibri" pitchFamily="34" charset="0"/>
                </a:rPr>
                <a:t>F</a:t>
              </a:r>
            </a:p>
          </p:txBody>
        </p:sp>
        <p:cxnSp>
          <p:nvCxnSpPr>
            <p:cNvPr id="27670" name="Straight Arrow Connector 29"/>
            <p:cNvCxnSpPr>
              <a:cxnSpLocks noChangeShapeType="1"/>
              <a:stCxn id="27657" idx="3"/>
              <a:endCxn id="27669" idx="1"/>
            </p:cNvCxnSpPr>
            <p:nvPr/>
          </p:nvCxnSpPr>
          <p:spPr bwMode="auto">
            <a:xfrm>
              <a:off x="3200400" y="1905000"/>
              <a:ext cx="457200" cy="1143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1" name="Rectangle 31"/>
            <p:cNvSpPr>
              <a:spLocks noChangeArrowheads="1"/>
            </p:cNvSpPr>
            <p:nvPr/>
          </p:nvSpPr>
          <p:spPr bwMode="auto">
            <a:xfrm>
              <a:off x="3657600" y="2209800"/>
              <a:ext cx="1828800" cy="2286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Calibri" pitchFamily="34" charset="0"/>
                </a:rPr>
                <a:t>C</a:t>
              </a:r>
            </a:p>
          </p:txBody>
        </p:sp>
        <p:cxnSp>
          <p:nvCxnSpPr>
            <p:cNvPr id="27672" name="Straight Arrow Connector 32"/>
            <p:cNvCxnSpPr>
              <a:cxnSpLocks noChangeShapeType="1"/>
              <a:stCxn id="27658" idx="3"/>
              <a:endCxn id="27671" idx="1"/>
            </p:cNvCxnSpPr>
            <p:nvPr/>
          </p:nvCxnSpPr>
          <p:spPr bwMode="auto">
            <a:xfrm flipV="1">
              <a:off x="3200400" y="2324100"/>
              <a:ext cx="457200" cy="1905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3" name="Rectangle 34"/>
            <p:cNvSpPr>
              <a:spLocks noChangeArrowheads="1"/>
            </p:cNvSpPr>
            <p:nvPr/>
          </p:nvSpPr>
          <p:spPr bwMode="auto">
            <a:xfrm>
              <a:off x="3657600" y="2514600"/>
              <a:ext cx="1828800" cy="2286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Calibri" pitchFamily="34" charset="0"/>
                </a:rPr>
                <a:t>B</a:t>
              </a:r>
            </a:p>
          </p:txBody>
        </p:sp>
        <p:cxnSp>
          <p:nvCxnSpPr>
            <p:cNvPr id="27674" name="Straight Arrow Connector 35"/>
            <p:cNvCxnSpPr>
              <a:cxnSpLocks noChangeShapeType="1"/>
              <a:stCxn id="27658" idx="3"/>
              <a:endCxn id="27673" idx="1"/>
            </p:cNvCxnSpPr>
            <p:nvPr/>
          </p:nvCxnSpPr>
          <p:spPr bwMode="auto">
            <a:xfrm>
              <a:off x="3200400" y="2514600"/>
              <a:ext cx="457200" cy="1143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5" name="Rectangle 37"/>
            <p:cNvSpPr>
              <a:spLocks noChangeArrowheads="1"/>
            </p:cNvSpPr>
            <p:nvPr/>
          </p:nvSpPr>
          <p:spPr bwMode="auto">
            <a:xfrm>
              <a:off x="3657600" y="2819400"/>
              <a:ext cx="1828800" cy="2286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Calibri" pitchFamily="34" charset="0"/>
                </a:rPr>
                <a:t>X</a:t>
              </a:r>
            </a:p>
          </p:txBody>
        </p:sp>
        <p:cxnSp>
          <p:nvCxnSpPr>
            <p:cNvPr id="27676" name="Straight Arrow Connector 38"/>
            <p:cNvCxnSpPr>
              <a:cxnSpLocks noChangeShapeType="1"/>
              <a:stCxn id="27659" idx="3"/>
              <a:endCxn id="27675" idx="1"/>
            </p:cNvCxnSpPr>
            <p:nvPr/>
          </p:nvCxnSpPr>
          <p:spPr bwMode="auto">
            <a:xfrm flipV="1">
              <a:off x="3200400" y="2933700"/>
              <a:ext cx="457200" cy="1905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7" name="Rectangle 40"/>
            <p:cNvSpPr>
              <a:spLocks noChangeArrowheads="1"/>
            </p:cNvSpPr>
            <p:nvPr/>
          </p:nvSpPr>
          <p:spPr bwMode="auto">
            <a:xfrm>
              <a:off x="3657600" y="3124200"/>
              <a:ext cx="1828800" cy="2286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Calibri" pitchFamily="34" charset="0"/>
                </a:rPr>
                <a:t>Y</a:t>
              </a:r>
            </a:p>
          </p:txBody>
        </p:sp>
        <p:cxnSp>
          <p:nvCxnSpPr>
            <p:cNvPr id="27678" name="Straight Arrow Connector 41"/>
            <p:cNvCxnSpPr>
              <a:cxnSpLocks noChangeShapeType="1"/>
              <a:stCxn id="27659" idx="3"/>
              <a:endCxn id="27677" idx="1"/>
            </p:cNvCxnSpPr>
            <p:nvPr/>
          </p:nvCxnSpPr>
          <p:spPr bwMode="auto">
            <a:xfrm>
              <a:off x="3200400" y="3124200"/>
              <a:ext cx="457200" cy="1143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9" name="Rectangle 43"/>
            <p:cNvSpPr>
              <a:spLocks noChangeArrowheads="1"/>
            </p:cNvSpPr>
            <p:nvPr/>
          </p:nvSpPr>
          <p:spPr bwMode="auto">
            <a:xfrm>
              <a:off x="3657600" y="3429000"/>
              <a:ext cx="1828800" cy="2286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latin typeface="Calibri" pitchFamily="34" charset="0"/>
                </a:rPr>
                <a:t>A</a:t>
              </a:r>
            </a:p>
          </p:txBody>
        </p:sp>
        <p:cxnSp>
          <p:nvCxnSpPr>
            <p:cNvPr id="27680" name="Straight Arrow Connector 44"/>
            <p:cNvCxnSpPr>
              <a:cxnSpLocks noChangeShapeType="1"/>
              <a:stCxn id="27660" idx="3"/>
              <a:endCxn id="27679" idx="1"/>
            </p:cNvCxnSpPr>
            <p:nvPr/>
          </p:nvCxnSpPr>
          <p:spPr bwMode="auto">
            <a:xfrm flipV="1">
              <a:off x="3200400" y="3543300"/>
              <a:ext cx="457200" cy="190500"/>
            </a:xfrm>
            <a:prstGeom prst="straightConnector1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81" name="Rectangle 46"/>
            <p:cNvSpPr>
              <a:spLocks noChangeArrowheads="1"/>
            </p:cNvSpPr>
            <p:nvPr/>
          </p:nvSpPr>
          <p:spPr bwMode="auto">
            <a:xfrm>
              <a:off x="3657600" y="3733800"/>
              <a:ext cx="1828800" cy="2286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Calibri" pitchFamily="34" charset="0"/>
                </a:rPr>
                <a:t>Z</a:t>
              </a:r>
            </a:p>
          </p:txBody>
        </p:sp>
        <p:cxnSp>
          <p:nvCxnSpPr>
            <p:cNvPr id="27682" name="Straight Arrow Connector 47"/>
            <p:cNvCxnSpPr>
              <a:cxnSpLocks noChangeShapeType="1"/>
              <a:stCxn id="27660" idx="3"/>
              <a:endCxn id="27681" idx="1"/>
            </p:cNvCxnSpPr>
            <p:nvPr/>
          </p:nvCxnSpPr>
          <p:spPr bwMode="auto">
            <a:xfrm>
              <a:off x="3200400" y="3733800"/>
              <a:ext cx="457200" cy="1143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83" name="Line Callout 1 (No Border) 49"/>
            <p:cNvSpPr>
              <a:spLocks/>
            </p:cNvSpPr>
            <p:nvPr/>
          </p:nvSpPr>
          <p:spPr bwMode="auto">
            <a:xfrm>
              <a:off x="6553200" y="1981200"/>
              <a:ext cx="2133600" cy="762000"/>
            </a:xfrm>
            <a:prstGeom prst="callout1">
              <a:avLst>
                <a:gd name="adj1" fmla="val 18750"/>
                <a:gd name="adj2" fmla="val -8333"/>
                <a:gd name="adj3" fmla="val 81468"/>
                <a:gd name="adj4" fmla="val -63162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011: PLRU Block B is here</a:t>
              </a:r>
            </a:p>
          </p:txBody>
        </p:sp>
        <p:sp>
          <p:nvSpPr>
            <p:cNvPr id="27684" name="Line Callout 1 (No Border) 50"/>
            <p:cNvSpPr>
              <a:spLocks/>
            </p:cNvSpPr>
            <p:nvPr/>
          </p:nvSpPr>
          <p:spPr bwMode="auto">
            <a:xfrm>
              <a:off x="6553200" y="2895600"/>
              <a:ext cx="1981200" cy="762000"/>
            </a:xfrm>
            <a:prstGeom prst="callout1">
              <a:avLst>
                <a:gd name="adj1" fmla="val 18750"/>
                <a:gd name="adj2" fmla="val -8333"/>
                <a:gd name="adj3" fmla="val 81468"/>
                <a:gd name="adj4" fmla="val -63162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110: MRU block is here</a:t>
              </a:r>
            </a:p>
          </p:txBody>
        </p:sp>
        <p:sp>
          <p:nvSpPr>
            <p:cNvPr id="27685" name="Up Arrow 53"/>
            <p:cNvSpPr>
              <a:spLocks noChangeArrowheads="1"/>
            </p:cNvSpPr>
            <p:nvPr/>
          </p:nvSpPr>
          <p:spPr bwMode="auto">
            <a:xfrm>
              <a:off x="1447800" y="2133600"/>
              <a:ext cx="228600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900"/>
            </a:p>
          </p:txBody>
        </p:sp>
        <p:sp>
          <p:nvSpPr>
            <p:cNvPr id="27686" name="TextBox 55"/>
            <p:cNvSpPr txBox="1">
              <a:spLocks noChangeArrowheads="1"/>
            </p:cNvSpPr>
            <p:nvPr/>
          </p:nvSpPr>
          <p:spPr bwMode="auto">
            <a:xfrm>
              <a:off x="1219200" y="1752600"/>
              <a:ext cx="622024" cy="34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Calibri" pitchFamily="34" charset="0"/>
                </a:rPr>
                <a:t>Older</a:t>
              </a:r>
              <a:endParaRPr lang="en-US" altLang="en-US" sz="120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7687" name="Up Arrow 61"/>
            <p:cNvSpPr>
              <a:spLocks noChangeArrowheads="1"/>
            </p:cNvSpPr>
            <p:nvPr/>
          </p:nvSpPr>
          <p:spPr bwMode="auto">
            <a:xfrm flipV="1">
              <a:off x="3276600" y="2667000"/>
              <a:ext cx="228600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900"/>
            </a:p>
          </p:txBody>
        </p:sp>
        <p:sp>
          <p:nvSpPr>
            <p:cNvPr id="27688" name="TextBox 63"/>
            <p:cNvSpPr txBox="1">
              <a:spLocks noChangeArrowheads="1"/>
            </p:cNvSpPr>
            <p:nvPr/>
          </p:nvSpPr>
          <p:spPr bwMode="auto">
            <a:xfrm>
              <a:off x="1219200" y="3276600"/>
              <a:ext cx="701950" cy="34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6600"/>
                  </a:solidFill>
                  <a:latin typeface="Calibri" pitchFamily="34" charset="0"/>
                </a:rPr>
                <a:t>Newer</a:t>
              </a:r>
              <a:endParaRPr lang="en-US" altLang="en-US" sz="120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sp>
          <p:nvSpPr>
            <p:cNvPr id="27689" name="Up Arrow 64"/>
            <p:cNvSpPr>
              <a:spLocks noChangeArrowheads="1"/>
            </p:cNvSpPr>
            <p:nvPr/>
          </p:nvSpPr>
          <p:spPr bwMode="auto">
            <a:xfrm flipV="1">
              <a:off x="1447800" y="3048000"/>
              <a:ext cx="228600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900"/>
            </a:p>
          </p:txBody>
        </p:sp>
        <p:sp>
          <p:nvSpPr>
            <p:cNvPr id="27690" name="Up Arrow 65"/>
            <p:cNvSpPr>
              <a:spLocks noChangeArrowheads="1"/>
            </p:cNvSpPr>
            <p:nvPr/>
          </p:nvSpPr>
          <p:spPr bwMode="auto">
            <a:xfrm flipV="1">
              <a:off x="2362200" y="3657600"/>
              <a:ext cx="228600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900"/>
            </a:p>
          </p:txBody>
        </p:sp>
        <p:sp>
          <p:nvSpPr>
            <p:cNvPr id="27691" name="Up Arrow 66"/>
            <p:cNvSpPr>
              <a:spLocks noChangeArrowheads="1"/>
            </p:cNvSpPr>
            <p:nvPr/>
          </p:nvSpPr>
          <p:spPr bwMode="auto">
            <a:xfrm>
              <a:off x="3276600" y="3352800"/>
              <a:ext cx="228600" cy="2286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900"/>
            </a:p>
          </p:txBody>
        </p:sp>
        <p:sp>
          <p:nvSpPr>
            <p:cNvPr id="27692" name="TextBox 67"/>
            <p:cNvSpPr txBox="1">
              <a:spLocks noChangeArrowheads="1"/>
            </p:cNvSpPr>
            <p:nvPr/>
          </p:nvSpPr>
          <p:spPr bwMode="auto">
            <a:xfrm>
              <a:off x="5867400" y="1295400"/>
              <a:ext cx="30480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Calibri" pitchFamily="34" charset="0"/>
                </a:rPr>
                <a:t>Refs: J,Y,X,Z,B,C,F,A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5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True LRU Shortcomings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2625" y="1295400"/>
            <a:ext cx="7772400" cy="5257800"/>
          </a:xfrm>
        </p:spPr>
        <p:txBody>
          <a:bodyPr/>
          <a:lstStyle/>
          <a:p>
            <a:r>
              <a:rPr lang="en-US" altLang="en-US" smtClean="0">
                <a:latin typeface="Calibri" pitchFamily="34" charset="0"/>
              </a:rPr>
              <a:t>Streaming data/scans: x</a:t>
            </a:r>
            <a:r>
              <a:rPr lang="en-US" altLang="en-US" baseline="-25000" smtClean="0">
                <a:latin typeface="Calibri" pitchFamily="34" charset="0"/>
              </a:rPr>
              <a:t>0</a:t>
            </a:r>
            <a:r>
              <a:rPr lang="en-US" altLang="en-US" smtClean="0">
                <a:latin typeface="Calibri" pitchFamily="34" charset="0"/>
              </a:rPr>
              <a:t>, x</a:t>
            </a:r>
            <a:r>
              <a:rPr lang="en-US" altLang="en-US" baseline="-25000" smtClean="0">
                <a:latin typeface="Calibri" pitchFamily="34" charset="0"/>
              </a:rPr>
              <a:t>1</a:t>
            </a:r>
            <a:r>
              <a:rPr lang="en-US" altLang="en-US" smtClean="0">
                <a:latin typeface="Calibri" pitchFamily="34" charset="0"/>
              </a:rPr>
              <a:t>, …, x</a:t>
            </a:r>
            <a:r>
              <a:rPr lang="en-US" altLang="en-US" baseline="-25000" smtClean="0">
                <a:latin typeface="Calibri" pitchFamily="34" charset="0"/>
              </a:rPr>
              <a:t>n</a:t>
            </a:r>
            <a:endParaRPr lang="en-US" altLang="en-US" smtClean="0">
              <a:latin typeface="Calibri" pitchFamily="34" charset="0"/>
            </a:endParaRPr>
          </a:p>
          <a:p>
            <a:pPr lvl="1"/>
            <a:r>
              <a:rPr lang="en-US" altLang="en-US" smtClean="0">
                <a:latin typeface="Calibri" pitchFamily="34" charset="0"/>
              </a:rPr>
              <a:t>Effectively no temporal reuse</a:t>
            </a:r>
          </a:p>
          <a:p>
            <a:r>
              <a:rPr lang="en-US" altLang="en-US" smtClean="0">
                <a:latin typeface="Calibri" pitchFamily="34" charset="0"/>
              </a:rPr>
              <a:t>Thrashing: </a:t>
            </a:r>
            <a:r>
              <a:rPr lang="en-US" altLang="en-US" i="1" smtClean="0">
                <a:latin typeface="Calibri" pitchFamily="34" charset="0"/>
              </a:rPr>
              <a:t>reuse distance &gt; a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Temporal reuse exists but LRU fails</a:t>
            </a:r>
          </a:p>
          <a:p>
            <a:r>
              <a:rPr lang="en-US" altLang="en-US" smtClean="0">
                <a:latin typeface="Calibri" pitchFamily="34" charset="0"/>
              </a:rPr>
              <a:t>All blocks march from MRU to LRU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Other conflicting blocks are pushed out</a:t>
            </a:r>
          </a:p>
          <a:p>
            <a:r>
              <a:rPr lang="en-US" altLang="en-US" smtClean="0">
                <a:latin typeface="Calibri" pitchFamily="34" charset="0"/>
              </a:rPr>
              <a:t>For </a:t>
            </a:r>
            <a:r>
              <a:rPr lang="en-US" altLang="en-US" i="1" smtClean="0">
                <a:latin typeface="Calibri" pitchFamily="34" charset="0"/>
              </a:rPr>
              <a:t>n&gt;a</a:t>
            </a:r>
            <a:r>
              <a:rPr lang="en-US" altLang="en-US" smtClean="0">
                <a:latin typeface="Calibri" pitchFamily="34" charset="0"/>
              </a:rPr>
              <a:t> no blocks remain after scan/thrash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Incur many conflict misses after scan ends</a:t>
            </a:r>
          </a:p>
          <a:p>
            <a:r>
              <a:rPr lang="en-US" altLang="en-US" smtClean="0">
                <a:latin typeface="Calibri" pitchFamily="34" charset="0"/>
              </a:rPr>
              <a:t>Pseudo-LRU sometimes helps a little bit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BCD8FAE-1AA0-4571-883C-070B747F6427}" type="slidenum">
              <a:rPr lang="en-US" smtClean="0"/>
              <a:pPr lvl="1">
                <a:defRPr/>
              </a:pPr>
              <a:t>45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3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7" y="381000"/>
            <a:ext cx="8080375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Segmented or Protected LRU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2625" y="13716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smtClean="0">
                <a:latin typeface="Calibri" pitchFamily="34" charset="0"/>
              </a:rPr>
              <a:t>[I/O: Karedla, Love, Wherry, IEEE Computer 27(3), 1994]</a:t>
            </a:r>
          </a:p>
          <a:p>
            <a:pPr>
              <a:buFont typeface="Wingdings" pitchFamily="2" charset="2"/>
              <a:buNone/>
            </a:pPr>
            <a:r>
              <a:rPr lang="en-US" altLang="en-US" sz="2400" smtClean="0">
                <a:latin typeface="Calibri" pitchFamily="34" charset="0"/>
              </a:rPr>
              <a:t>[Cache: Wilkerson, Wade, US Patent 6393525, 1999]</a:t>
            </a:r>
          </a:p>
          <a:p>
            <a:r>
              <a:rPr lang="en-US" altLang="en-US" sz="2800" smtClean="0">
                <a:latin typeface="Calibri" pitchFamily="34" charset="0"/>
              </a:rPr>
              <a:t>Partition LRU list into </a:t>
            </a:r>
            <a:r>
              <a:rPr lang="en-US" altLang="en-US" sz="2800" i="1" smtClean="0">
                <a:latin typeface="Calibri" pitchFamily="34" charset="0"/>
              </a:rPr>
              <a:t>filter</a:t>
            </a:r>
            <a:r>
              <a:rPr lang="en-US" altLang="en-US" sz="2800" smtClean="0">
                <a:latin typeface="Calibri" pitchFamily="34" charset="0"/>
              </a:rPr>
              <a:t> and </a:t>
            </a:r>
            <a:r>
              <a:rPr lang="en-US" altLang="en-US" sz="2800" i="1" smtClean="0">
                <a:latin typeface="Calibri" pitchFamily="34" charset="0"/>
              </a:rPr>
              <a:t>reuse</a:t>
            </a:r>
            <a:r>
              <a:rPr lang="en-US" altLang="en-US" sz="2800" smtClean="0">
                <a:latin typeface="Calibri" pitchFamily="34" charset="0"/>
              </a:rPr>
              <a:t> lists</a:t>
            </a:r>
          </a:p>
          <a:p>
            <a:r>
              <a:rPr lang="en-US" altLang="en-US" sz="2800" smtClean="0">
                <a:latin typeface="Calibri" pitchFamily="34" charset="0"/>
              </a:rPr>
              <a:t>On insert, block goes into </a:t>
            </a:r>
            <a:r>
              <a:rPr lang="en-US" altLang="en-US" sz="2800" i="1" smtClean="0">
                <a:latin typeface="Calibri" pitchFamily="34" charset="0"/>
              </a:rPr>
              <a:t>filter</a:t>
            </a:r>
            <a:r>
              <a:rPr lang="en-US" altLang="en-US" sz="2800" smtClean="0">
                <a:latin typeface="Calibri" pitchFamily="34" charset="0"/>
              </a:rPr>
              <a:t> list</a:t>
            </a:r>
          </a:p>
          <a:p>
            <a:r>
              <a:rPr lang="en-US" altLang="en-US" sz="2800" smtClean="0">
                <a:latin typeface="Calibri" pitchFamily="34" charset="0"/>
              </a:rPr>
              <a:t>On reuse (hit), block promoted into </a:t>
            </a:r>
            <a:r>
              <a:rPr lang="en-US" altLang="en-US" sz="2800" i="1" smtClean="0">
                <a:latin typeface="Calibri" pitchFamily="34" charset="0"/>
              </a:rPr>
              <a:t>reuse </a:t>
            </a:r>
            <a:r>
              <a:rPr lang="en-US" altLang="en-US" sz="2800" smtClean="0">
                <a:latin typeface="Calibri" pitchFamily="34" charset="0"/>
              </a:rPr>
              <a:t>list</a:t>
            </a:r>
          </a:p>
          <a:p>
            <a:r>
              <a:rPr lang="en-US" altLang="en-US" sz="2800" smtClean="0">
                <a:latin typeface="Calibri" pitchFamily="34" charset="0"/>
              </a:rPr>
              <a:t>Provides scan &amp; some thrash resistance</a:t>
            </a:r>
          </a:p>
          <a:p>
            <a:pPr lvl="1"/>
            <a:r>
              <a:rPr lang="en-US" altLang="en-US" sz="2400" smtClean="0">
                <a:latin typeface="Calibri" pitchFamily="34" charset="0"/>
              </a:rPr>
              <a:t>Blocks without reuse get evicted quickly</a:t>
            </a:r>
          </a:p>
          <a:p>
            <a:pPr lvl="1"/>
            <a:r>
              <a:rPr lang="en-US" altLang="en-US" sz="2400" smtClean="0">
                <a:latin typeface="Calibri" pitchFamily="34" charset="0"/>
              </a:rPr>
              <a:t>Blocks with reuse are protected from scan/thrash blocks</a:t>
            </a:r>
          </a:p>
          <a:p>
            <a:r>
              <a:rPr lang="en-US" altLang="en-US" sz="2800" smtClean="0">
                <a:latin typeface="Calibri" pitchFamily="34" charset="0"/>
              </a:rPr>
              <a:t>No storage overhead, but LRU update slightly more complicated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9A1F2A8-382E-4E81-9368-624E754795E4}" type="slidenum">
              <a:rPr lang="en-US" smtClean="0"/>
              <a:pPr lvl="1">
                <a:defRPr/>
              </a:pPr>
              <a:t>46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44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80375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Protected LRU: LIP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81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</a:rPr>
              <a:t>Simplified variant of this idea: LIP</a:t>
            </a:r>
          </a:p>
          <a:p>
            <a:pPr lvl="1"/>
            <a:r>
              <a:rPr lang="en-US" altLang="en-US" dirty="0" smtClean="0">
                <a:latin typeface="Calibri" pitchFamily="34" charset="0"/>
              </a:rPr>
              <a:t>Qureshi et al. ISCA 2007</a:t>
            </a:r>
          </a:p>
          <a:p>
            <a:r>
              <a:rPr lang="en-US" altLang="en-US" dirty="0" smtClean="0">
                <a:latin typeface="Calibri" pitchFamily="34" charset="0"/>
              </a:rPr>
              <a:t>Insert new blocks into LRU position, not MRU position</a:t>
            </a:r>
          </a:p>
          <a:p>
            <a:pPr lvl="1"/>
            <a:r>
              <a:rPr lang="en-US" altLang="en-US" i="1" dirty="0" smtClean="0">
                <a:latin typeface="Calibri" pitchFamily="34" charset="0"/>
              </a:rPr>
              <a:t>Filter list</a:t>
            </a:r>
            <a:r>
              <a:rPr lang="en-US" altLang="en-US" dirty="0" smtClean="0">
                <a:latin typeface="Calibri" pitchFamily="34" charset="0"/>
              </a:rPr>
              <a:t> of size 1, </a:t>
            </a:r>
            <a:r>
              <a:rPr lang="en-US" altLang="en-US" i="1" dirty="0" smtClean="0">
                <a:latin typeface="Calibri" pitchFamily="34" charset="0"/>
              </a:rPr>
              <a:t>reuse list</a:t>
            </a:r>
            <a:r>
              <a:rPr lang="en-US" altLang="en-US" dirty="0" smtClean="0">
                <a:latin typeface="Calibri" pitchFamily="34" charset="0"/>
              </a:rPr>
              <a:t> of size (a-1)</a:t>
            </a:r>
          </a:p>
          <a:p>
            <a:r>
              <a:rPr lang="en-US" altLang="en-US" dirty="0" smtClean="0">
                <a:latin typeface="Calibri" pitchFamily="34" charset="0"/>
              </a:rPr>
              <a:t>Do this adaptively: DIP</a:t>
            </a:r>
          </a:p>
          <a:p>
            <a:r>
              <a:rPr lang="en-US" altLang="en-US" dirty="0" smtClean="0">
                <a:latin typeface="Calibri" pitchFamily="34" charset="0"/>
              </a:rPr>
              <a:t>Use </a:t>
            </a:r>
            <a:r>
              <a:rPr lang="en-US" altLang="en-US" i="1" dirty="0" smtClean="0">
                <a:latin typeface="Calibri" pitchFamily="34" charset="0"/>
              </a:rPr>
              <a:t>set dueling</a:t>
            </a:r>
            <a:r>
              <a:rPr lang="en-US" altLang="en-US" dirty="0" smtClean="0">
                <a:latin typeface="Calibri" pitchFamily="34" charset="0"/>
              </a:rPr>
              <a:t> to decide LIP vs. LRU</a:t>
            </a:r>
          </a:p>
          <a:p>
            <a:pPr lvl="1"/>
            <a:r>
              <a:rPr lang="en-US" altLang="en-US" dirty="0" smtClean="0">
                <a:latin typeface="Calibri" pitchFamily="34" charset="0"/>
              </a:rPr>
              <a:t>1 (or a few) set uses LIP vs. 1 that uses LRU</a:t>
            </a:r>
          </a:p>
          <a:p>
            <a:pPr lvl="1"/>
            <a:r>
              <a:rPr lang="en-US" altLang="en-US" dirty="0" smtClean="0">
                <a:latin typeface="Calibri" pitchFamily="34" charset="0"/>
              </a:rPr>
              <a:t>Compare hit rate for sets</a:t>
            </a:r>
          </a:p>
          <a:p>
            <a:pPr lvl="1"/>
            <a:r>
              <a:rPr lang="en-US" altLang="en-US" dirty="0" smtClean="0">
                <a:latin typeface="Calibri" pitchFamily="34" charset="0"/>
              </a:rPr>
              <a:t>Set policy for all other sets to match best 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5292F5C-4683-4AE6-A26B-344565E18DE5}" type="slidenum">
              <a:rPr lang="en-US" smtClean="0"/>
              <a:pPr lvl="1">
                <a:defRPr/>
              </a:pPr>
              <a:t>47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55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Not Recently Used (NRU)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2625" y="1371600"/>
            <a:ext cx="7772400" cy="4876800"/>
          </a:xfrm>
        </p:spPr>
        <p:txBody>
          <a:bodyPr/>
          <a:lstStyle/>
          <a:p>
            <a:r>
              <a:rPr lang="en-US" altLang="en-US" sz="2400" smtClean="0">
                <a:latin typeface="Calibri" pitchFamily="34" charset="0"/>
              </a:rPr>
              <a:t>Keep NRU state in 1 bit/block</a:t>
            </a:r>
          </a:p>
          <a:p>
            <a:pPr lvl="1"/>
            <a:r>
              <a:rPr lang="en-US" altLang="en-US" sz="2000" smtClean="0">
                <a:latin typeface="Calibri" pitchFamily="34" charset="0"/>
              </a:rPr>
              <a:t>Bit is set to 0 when installed (assume reuse)</a:t>
            </a:r>
          </a:p>
          <a:p>
            <a:pPr lvl="1"/>
            <a:r>
              <a:rPr lang="en-US" altLang="en-US" sz="2000" smtClean="0">
                <a:latin typeface="Calibri" pitchFamily="34" charset="0"/>
              </a:rPr>
              <a:t>Bit is set to 0 when referenced (reuse observed)</a:t>
            </a:r>
          </a:p>
          <a:p>
            <a:pPr lvl="1"/>
            <a:r>
              <a:rPr lang="en-US" altLang="en-US" sz="2000" smtClean="0">
                <a:latin typeface="Calibri" pitchFamily="34" charset="0"/>
              </a:rPr>
              <a:t>Evictions favor NRU=1 blocks</a:t>
            </a:r>
          </a:p>
          <a:p>
            <a:pPr lvl="1"/>
            <a:r>
              <a:rPr lang="en-US" altLang="en-US" sz="2000" smtClean="0">
                <a:latin typeface="Calibri" pitchFamily="34" charset="0"/>
              </a:rPr>
              <a:t>If all blocks are NRU=0</a:t>
            </a:r>
          </a:p>
          <a:p>
            <a:pPr lvl="2"/>
            <a:r>
              <a:rPr lang="en-US" altLang="en-US" sz="1800" smtClean="0">
                <a:latin typeface="Calibri" pitchFamily="34" charset="0"/>
              </a:rPr>
              <a:t>Eviction forces all blocks in set to NRU=1</a:t>
            </a:r>
          </a:p>
          <a:p>
            <a:pPr lvl="2"/>
            <a:r>
              <a:rPr lang="en-US" altLang="en-US" sz="1800" smtClean="0">
                <a:latin typeface="Calibri" pitchFamily="34" charset="0"/>
              </a:rPr>
              <a:t>Picks one as victim (can be pseudo-random, or rotating, or fixed left-to-right)</a:t>
            </a:r>
          </a:p>
          <a:p>
            <a:r>
              <a:rPr lang="en-US" altLang="en-US" sz="2400" smtClean="0">
                <a:latin typeface="Calibri" pitchFamily="34" charset="0"/>
              </a:rPr>
              <a:t>Simple, similar to virtual memory clock algorithm</a:t>
            </a:r>
          </a:p>
          <a:p>
            <a:r>
              <a:rPr lang="en-US" altLang="en-US" sz="2400" smtClean="0">
                <a:latin typeface="Calibri" pitchFamily="34" charset="0"/>
              </a:rPr>
              <a:t>Provides some scan and thrash resistance</a:t>
            </a:r>
          </a:p>
          <a:p>
            <a:pPr lvl="1"/>
            <a:r>
              <a:rPr lang="en-US" altLang="en-US" sz="2000" smtClean="0">
                <a:latin typeface="Calibri" pitchFamily="34" charset="0"/>
              </a:rPr>
              <a:t>Relies on “randomizing”  evictions rather than strict LRU order</a:t>
            </a:r>
          </a:p>
          <a:p>
            <a:r>
              <a:rPr lang="en-US" altLang="en-US" sz="2400" smtClean="0">
                <a:latin typeface="Calibri" pitchFamily="34" charset="0"/>
              </a:rPr>
              <a:t>Used by Intel Itanium, Sparc T2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64C9036-D875-4F79-9FB2-569ABE1F8F55}" type="slidenum">
              <a:rPr lang="en-US" smtClean="0"/>
              <a:pPr lvl="1">
                <a:defRPr/>
              </a:pPr>
              <a:t>48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91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RRIP </a:t>
            </a:r>
            <a:r>
              <a:rPr lang="en-US" sz="3200" dirty="0" smtClean="0"/>
              <a:t>[</a:t>
            </a:r>
            <a:r>
              <a:rPr lang="en-US" sz="3200" dirty="0" err="1" smtClean="0"/>
              <a:t>Jaleel</a:t>
            </a:r>
            <a:r>
              <a:rPr lang="en-US" sz="3200" dirty="0" smtClean="0"/>
              <a:t> et al. ISCA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240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Re-reference Interval Prediction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Extends NRU to multiple bits</a:t>
            </a:r>
          </a:p>
          <a:p>
            <a:pPr lvl="1">
              <a:defRPr/>
            </a:pPr>
            <a:r>
              <a:rPr lang="en-US" dirty="0" smtClean="0">
                <a:latin typeface="+mj-lt"/>
              </a:rPr>
              <a:t>Start in the middle, promote on hit, demote over time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Can predict </a:t>
            </a:r>
            <a:r>
              <a:rPr lang="en-US" i="1" dirty="0" smtClean="0">
                <a:latin typeface="+mj-lt"/>
              </a:rPr>
              <a:t>near-immediate</a:t>
            </a:r>
            <a:r>
              <a:rPr lang="en-US" dirty="0" smtClean="0">
                <a:latin typeface="+mj-lt"/>
              </a:rPr>
              <a:t>, </a:t>
            </a:r>
            <a:r>
              <a:rPr lang="en-US" i="1" dirty="0" smtClean="0">
                <a:latin typeface="+mj-lt"/>
              </a:rPr>
              <a:t>intermediate</a:t>
            </a:r>
            <a:r>
              <a:rPr lang="en-US" dirty="0" smtClean="0">
                <a:latin typeface="+mj-lt"/>
              </a:rPr>
              <a:t>, and </a:t>
            </a:r>
            <a:r>
              <a:rPr lang="en-US" i="1" dirty="0" smtClean="0">
                <a:latin typeface="+mj-lt"/>
              </a:rPr>
              <a:t>distant</a:t>
            </a:r>
            <a:r>
              <a:rPr lang="en-US" dirty="0" smtClean="0">
                <a:latin typeface="+mj-lt"/>
              </a:rPr>
              <a:t> re-reference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Low overhead: 2 bits/block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Static and dynamic variants (like LIP/DIP)</a:t>
            </a:r>
          </a:p>
          <a:p>
            <a:pPr lvl="1">
              <a:defRPr/>
            </a:pPr>
            <a:r>
              <a:rPr lang="en-US" dirty="0" smtClean="0">
                <a:latin typeface="+mj-lt"/>
              </a:rPr>
              <a:t>Set dueling</a:t>
            </a:r>
          </a:p>
          <a:p>
            <a:pPr>
              <a:defRPr/>
            </a:pP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2D55A3FD-6778-432C-8CBA-9AEC67905B02}" type="slidenum">
              <a:rPr lang="en-US" smtClean="0"/>
              <a:pPr lvl="1">
                <a:defRPr/>
              </a:pPr>
              <a:t>49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26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Memory Data Dependences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219200"/>
            <a:ext cx="77724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“</a:t>
            </a:r>
            <a:r>
              <a:rPr lang="en-US" sz="1800" b="1" u="sng" dirty="0" smtClean="0">
                <a:solidFill>
                  <a:srgbClr val="0033CC"/>
                </a:solidFill>
              </a:rPr>
              <a:t>Memory Aliasing</a:t>
            </a:r>
            <a:r>
              <a:rPr lang="en-US" sz="1800" b="1" dirty="0" smtClean="0">
                <a:solidFill>
                  <a:srgbClr val="0033CC"/>
                </a:solidFill>
              </a:rPr>
              <a:t>”</a:t>
            </a:r>
            <a:r>
              <a:rPr lang="en-US" sz="1800" b="1" dirty="0" smtClean="0">
                <a:solidFill>
                  <a:srgbClr val="000000"/>
                </a:solidFill>
              </a:rPr>
              <a:t> = Two memory references involving the same memory location (collision of two memory addresses).</a:t>
            </a:r>
          </a:p>
          <a:p>
            <a:pPr eaLnBrk="1" fontAlgn="auto" hangingPunct="1">
              <a:lnSpc>
                <a:spcPct val="80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“</a:t>
            </a:r>
            <a:r>
              <a:rPr lang="en-US" sz="1800" b="1" u="sng" dirty="0" smtClean="0">
                <a:solidFill>
                  <a:srgbClr val="0033CC"/>
                </a:solidFill>
              </a:rPr>
              <a:t>Memory Disambiguation</a:t>
            </a:r>
            <a:r>
              <a:rPr lang="en-US" sz="1800" b="1" dirty="0" smtClean="0">
                <a:solidFill>
                  <a:srgbClr val="000000"/>
                </a:solidFill>
              </a:rPr>
              <a:t>” = Determining whether two memory references will alias or not (whether there is a dependence or not).</a:t>
            </a:r>
          </a:p>
          <a:p>
            <a:pPr eaLnBrk="1" fontAlgn="auto" hangingPunct="1">
              <a:lnSpc>
                <a:spcPct val="80000"/>
              </a:lnSpc>
              <a:spcBef>
                <a:spcPts val="1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u="sng" dirty="0" smtClean="0">
                <a:solidFill>
                  <a:srgbClr val="0000FF"/>
                </a:solidFill>
              </a:rPr>
              <a:t>Memory Dependency Detection</a:t>
            </a:r>
            <a:r>
              <a:rPr lang="en-US" sz="1800" b="1" dirty="0" smtClean="0">
                <a:solidFill>
                  <a:srgbClr val="0000FF"/>
                </a:solidFill>
              </a:rPr>
              <a:t>:</a:t>
            </a:r>
          </a:p>
          <a:p>
            <a:pPr lvl="1" eaLnBrk="1" fontAlgn="auto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Must compute effective addresses of both memory references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Effective addresses can depend on run-time data and other instructions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Comparison of addresses require much wider comparators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Example code: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(1)		STORE	V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(2)		ADD	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(3)		LOAD	W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(4)		LOAD	X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(5)		LOAD	V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(6)		ADD		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(7)		STORE	W</a:t>
            </a:r>
          </a:p>
        </p:txBody>
      </p:sp>
      <p:sp>
        <p:nvSpPr>
          <p:cNvPr id="5" name="Freeform 4"/>
          <p:cNvSpPr/>
          <p:nvPr/>
        </p:nvSpPr>
        <p:spPr>
          <a:xfrm>
            <a:off x="2743200" y="3962400"/>
            <a:ext cx="609600" cy="1206500"/>
          </a:xfrm>
          <a:custGeom>
            <a:avLst/>
            <a:gdLst>
              <a:gd name="connsiteX0" fmla="*/ 0 w 347133"/>
              <a:gd name="connsiteY0" fmla="*/ 0 h 1206500"/>
              <a:gd name="connsiteX1" fmla="*/ 342900 w 347133"/>
              <a:gd name="connsiteY1" fmla="*/ 736600 h 1206500"/>
              <a:gd name="connsiteX2" fmla="*/ 25400 w 347133"/>
              <a:gd name="connsiteY2" fmla="*/ 1206500 h 120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133" h="1206500">
                <a:moveTo>
                  <a:pt x="0" y="0"/>
                </a:moveTo>
                <a:cubicBezTo>
                  <a:pt x="169333" y="267758"/>
                  <a:pt x="338667" y="535517"/>
                  <a:pt x="342900" y="736600"/>
                </a:cubicBezTo>
                <a:cubicBezTo>
                  <a:pt x="347133" y="937683"/>
                  <a:pt x="186266" y="1072091"/>
                  <a:pt x="25400" y="1206500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RAW</a:t>
            </a:r>
          </a:p>
        </p:txBody>
      </p:sp>
      <p:sp>
        <p:nvSpPr>
          <p:cNvPr id="6" name="Freeform 5"/>
          <p:cNvSpPr/>
          <p:nvPr/>
        </p:nvSpPr>
        <p:spPr>
          <a:xfrm flipH="1">
            <a:off x="1981200" y="4495800"/>
            <a:ext cx="609600" cy="1206500"/>
          </a:xfrm>
          <a:custGeom>
            <a:avLst/>
            <a:gdLst>
              <a:gd name="connsiteX0" fmla="*/ 0 w 347133"/>
              <a:gd name="connsiteY0" fmla="*/ 0 h 1206500"/>
              <a:gd name="connsiteX1" fmla="*/ 342900 w 347133"/>
              <a:gd name="connsiteY1" fmla="*/ 736600 h 1206500"/>
              <a:gd name="connsiteX2" fmla="*/ 25400 w 347133"/>
              <a:gd name="connsiteY2" fmla="*/ 1206500 h 120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133" h="1206500">
                <a:moveTo>
                  <a:pt x="0" y="0"/>
                </a:moveTo>
                <a:cubicBezTo>
                  <a:pt x="169333" y="267758"/>
                  <a:pt x="338667" y="535517"/>
                  <a:pt x="342900" y="736600"/>
                </a:cubicBezTo>
                <a:cubicBezTo>
                  <a:pt x="347133" y="937683"/>
                  <a:pt x="186266" y="1072091"/>
                  <a:pt x="25400" y="1206500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WAR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65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Least Frequently Used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Calibri" pitchFamily="34" charset="0"/>
              </a:rPr>
              <a:t>Counter per block, incremented on reference</a:t>
            </a:r>
          </a:p>
          <a:p>
            <a:r>
              <a:rPr lang="en-US" altLang="en-US" smtClean="0">
                <a:latin typeface="Calibri" pitchFamily="34" charset="0"/>
              </a:rPr>
              <a:t>Evictions choose lowest count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Logic not trivial (</a:t>
            </a:r>
            <a:r>
              <a:rPr lang="en-US" altLang="en-US" i="1" smtClean="0">
                <a:latin typeface="Calibri" pitchFamily="34" charset="0"/>
              </a:rPr>
              <a:t>a</a:t>
            </a:r>
            <a:r>
              <a:rPr lang="en-US" altLang="en-US" i="1" baseline="30000" smtClean="0">
                <a:latin typeface="Calibri" pitchFamily="34" charset="0"/>
              </a:rPr>
              <a:t>2</a:t>
            </a:r>
            <a:r>
              <a:rPr lang="en-US" altLang="en-US" smtClean="0">
                <a:latin typeface="Calibri" pitchFamily="34" charset="0"/>
              </a:rPr>
              <a:t> comparison/sort)</a:t>
            </a:r>
          </a:p>
          <a:p>
            <a:r>
              <a:rPr lang="en-US" altLang="en-US" smtClean="0">
                <a:latin typeface="Calibri" pitchFamily="34" charset="0"/>
              </a:rPr>
              <a:t>Storage overhead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1 bit per block: same as NRU</a:t>
            </a:r>
          </a:p>
          <a:p>
            <a:pPr lvl="1"/>
            <a:r>
              <a:rPr lang="en-US" altLang="en-US" smtClean="0">
                <a:latin typeface="Calibri" pitchFamily="34" charset="0"/>
              </a:rPr>
              <a:t>How many bits are helpful?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E802870-6EF0-4CEF-9529-C4744EDC2117}" type="slidenum">
              <a:rPr lang="en-US" smtClean="0"/>
              <a:pPr lvl="1">
                <a:defRPr/>
              </a:pPr>
              <a:t>50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46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Cache Replacement Championship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CRC-1 Held at ISCA 2010</a:t>
            </a:r>
          </a:p>
          <a:p>
            <a:pPr lvl="1">
              <a:defRPr/>
            </a:pPr>
            <a:r>
              <a:rPr lang="en-US" dirty="0" smtClean="0">
                <a:latin typeface="+mj-lt"/>
                <a:hlinkClick r:id="rId2"/>
              </a:rPr>
              <a:t>http://www.jilp.org/jwac-1</a:t>
            </a:r>
            <a:endParaRPr lang="en-US" dirty="0" smtClean="0">
              <a:latin typeface="+mj-lt"/>
            </a:endParaRPr>
          </a:p>
          <a:p>
            <a:pPr lvl="1">
              <a:defRPr/>
            </a:pPr>
            <a:r>
              <a:rPr lang="en-US" dirty="0" smtClean="0">
                <a:latin typeface="+mj-lt"/>
              </a:rPr>
              <a:t>Several variants, improvements</a:t>
            </a:r>
          </a:p>
          <a:p>
            <a:pPr lvl="1">
              <a:defRPr/>
            </a:pPr>
            <a:r>
              <a:rPr lang="en-US" dirty="0" smtClean="0">
                <a:latin typeface="+mj-lt"/>
              </a:rPr>
              <a:t>Simulation infrastructure</a:t>
            </a:r>
          </a:p>
          <a:p>
            <a:pPr lvl="2">
              <a:defRPr/>
            </a:pPr>
            <a:r>
              <a:rPr lang="en-US" dirty="0" smtClean="0">
                <a:latin typeface="+mj-lt"/>
              </a:rPr>
              <a:t>Implementations for all entries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CRC-2 held at ISCA 2017</a:t>
            </a:r>
          </a:p>
          <a:p>
            <a:pPr lvl="1">
              <a:defRPr/>
            </a:pPr>
            <a:r>
              <a:rPr lang="en-US" dirty="0" smtClean="0">
                <a:latin typeface="+mj-lt"/>
                <a:hlinkClick r:id="rId3"/>
              </a:rPr>
              <a:t>http://crc2.ece.tamu.edu</a:t>
            </a:r>
            <a:endParaRPr lang="en-US" dirty="0" smtClean="0">
              <a:latin typeface="+mj-lt"/>
            </a:endParaRPr>
          </a:p>
          <a:p>
            <a:pPr lvl="1">
              <a:defRPr/>
            </a:pPr>
            <a:r>
              <a:rPr lang="en-US" dirty="0" smtClean="0">
                <a:latin typeface="+mj-lt"/>
              </a:rPr>
              <a:t>Several categories, each with different winner</a:t>
            </a:r>
          </a:p>
          <a:p>
            <a:pPr lvl="1">
              <a:defRPr/>
            </a:pPr>
            <a:r>
              <a:rPr lang="en-US" dirty="0"/>
              <a:t>Overall winner: Hawkeye (but close</a:t>
            </a:r>
            <a:r>
              <a:rPr lang="en-US" dirty="0" smtClean="0"/>
              <a:t>)</a:t>
            </a:r>
            <a:endParaRPr lang="en-US" dirty="0" smtClean="0">
              <a:latin typeface="+mj-lt"/>
            </a:endParaRPr>
          </a:p>
          <a:p>
            <a:pPr lvl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36034035-8126-489A-AD72-551505FE7DA9}" type="slidenum">
              <a:rPr lang="en-US" smtClean="0"/>
              <a:pPr lvl="1">
                <a:defRPr/>
              </a:pPr>
              <a:t>51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25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Hawkeye Replacement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</a:rPr>
              <a:t>Based on </a:t>
            </a:r>
            <a:r>
              <a:rPr lang="en-US" altLang="en-US" dirty="0" err="1" smtClean="0">
                <a:latin typeface="Calibri" pitchFamily="34" charset="0"/>
              </a:rPr>
              <a:t>Belady’s</a:t>
            </a:r>
            <a:r>
              <a:rPr lang="en-US" altLang="en-US" dirty="0" smtClean="0">
                <a:latin typeface="Calibri" pitchFamily="34" charset="0"/>
              </a:rPr>
              <a:t> OPT algorithm</a:t>
            </a:r>
          </a:p>
          <a:p>
            <a:pPr lvl="1"/>
            <a:r>
              <a:rPr lang="en-US" altLang="en-US" dirty="0" smtClean="0">
                <a:latin typeface="Calibri" pitchFamily="34" charset="0"/>
              </a:rPr>
              <a:t>Observe from the past</a:t>
            </a:r>
          </a:p>
          <a:p>
            <a:pPr lvl="1"/>
            <a:r>
              <a:rPr lang="en-US" altLang="en-US" dirty="0" smtClean="0">
                <a:latin typeface="Calibri" pitchFamily="34" charset="0"/>
              </a:rPr>
              <a:t>Train predictor</a:t>
            </a:r>
          </a:p>
          <a:p>
            <a:pPr lvl="1"/>
            <a:r>
              <a:rPr lang="en-US" altLang="en-US" dirty="0" smtClean="0">
                <a:latin typeface="Calibri" pitchFamily="34" charset="0"/>
              </a:rPr>
              <a:t>Apply predictor to present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E802870-6EF0-4CEF-9529-C4744EDC2117}" type="slidenum">
              <a:rPr lang="en-US" smtClean="0"/>
              <a:pPr lvl="1">
                <a:defRPr/>
              </a:pPr>
              <a:t>52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56130"/>
            <a:ext cx="7239000" cy="1849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2600" y="3168236"/>
            <a:ext cx="2491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[Jain, Lin, CRC-2]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35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/>
          <a:p>
            <a:pPr lvl="1">
              <a:defRPr/>
            </a:pPr>
            <a:fld id="{381111A5-8C1C-4A45-89F8-722E6EB5F945}" type="slidenum">
              <a:rPr lang="en-US" smtClean="0"/>
              <a:pPr lvl="1">
                <a:defRPr/>
              </a:pPr>
              <a:t>53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Replacement Recap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Replacement policies affect </a:t>
            </a:r>
            <a:r>
              <a:rPr lang="en-US" sz="2400" i="1" kern="0" dirty="0">
                <a:latin typeface="Calibri" pitchFamily="34" charset="0"/>
              </a:rPr>
              <a:t>capacity</a:t>
            </a:r>
            <a:r>
              <a:rPr lang="en-US" sz="2400" kern="0" dirty="0">
                <a:latin typeface="Calibri" pitchFamily="34" charset="0"/>
              </a:rPr>
              <a:t> and </a:t>
            </a:r>
            <a:r>
              <a:rPr lang="en-US" sz="2400" i="1" kern="0" dirty="0">
                <a:latin typeface="Calibri" pitchFamily="34" charset="0"/>
              </a:rPr>
              <a:t>conflict</a:t>
            </a:r>
            <a:r>
              <a:rPr lang="en-US" sz="2400" kern="0" dirty="0">
                <a:latin typeface="Calibri" pitchFamily="34" charset="0"/>
              </a:rPr>
              <a:t> misses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Policies covered: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 err="1">
                <a:latin typeface="Calibri" pitchFamily="34" charset="0"/>
              </a:rPr>
              <a:t>Belady’s</a:t>
            </a:r>
            <a:r>
              <a:rPr lang="en-US" sz="2400" kern="0" dirty="0">
                <a:latin typeface="Calibri" pitchFamily="34" charset="0"/>
              </a:rPr>
              <a:t> optimal replacement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Least-recently used (LRU)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Practical pseudo-LRU (tree LRU)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Protected LRU</a:t>
            </a:r>
          </a:p>
          <a:p>
            <a:pPr marL="1257300" lvl="2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LIP/DIP variant</a:t>
            </a:r>
          </a:p>
          <a:p>
            <a:pPr marL="1257300" lvl="2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i="1" kern="0" dirty="0">
                <a:latin typeface="Calibri" pitchFamily="34" charset="0"/>
              </a:rPr>
              <a:t>Set dueling </a:t>
            </a:r>
            <a:r>
              <a:rPr lang="en-US" sz="2400" kern="0" dirty="0">
                <a:latin typeface="Calibri" pitchFamily="34" charset="0"/>
              </a:rPr>
              <a:t>to dynamically select policy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Not-recently-used (NRU) or </a:t>
            </a:r>
            <a:r>
              <a:rPr lang="en-US" sz="2400" i="1" kern="0" dirty="0">
                <a:latin typeface="Calibri" pitchFamily="34" charset="0"/>
              </a:rPr>
              <a:t>clock</a:t>
            </a:r>
            <a:r>
              <a:rPr lang="en-US" sz="2400" kern="0" dirty="0">
                <a:latin typeface="Calibri" pitchFamily="34" charset="0"/>
              </a:rPr>
              <a:t> algorithm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RRIP (re-reference interval prediction)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>
                <a:latin typeface="Calibri" pitchFamily="34" charset="0"/>
              </a:rPr>
              <a:t>Least frequently used (LFU)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kern="0" dirty="0" smtClean="0">
                <a:latin typeface="Calibri" pitchFamily="34" charset="0"/>
              </a:rPr>
              <a:t>Championship </a:t>
            </a:r>
            <a:r>
              <a:rPr lang="en-US" sz="2400" kern="0" dirty="0" smtClean="0">
                <a:latin typeface="Calibri" pitchFamily="34" charset="0"/>
              </a:rPr>
              <a:t>contests</a:t>
            </a:r>
            <a:endParaRPr lang="en-US" sz="2400" kern="0" dirty="0">
              <a:latin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18953"/>
      </p:ext>
    </p:extLst>
  </p:cSld>
  <p:clrMapOvr>
    <a:masterClrMapping/>
  </p:clrMapOvr>
  <p:transition advTm="79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80375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Replacement References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2625" y="10668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S. Bansal and D. S. </a:t>
            </a:r>
            <a:r>
              <a:rPr lang="en-US" altLang="en-US" sz="1400" dirty="0" err="1" smtClean="0"/>
              <a:t>Modha</a:t>
            </a:r>
            <a:r>
              <a:rPr lang="en-US" altLang="en-US" sz="1400" dirty="0" smtClean="0"/>
              <a:t>. “CAR: Clock with Adaptive Replacement”, In FAST, 2004.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A. </a:t>
            </a:r>
            <a:r>
              <a:rPr lang="en-US" altLang="en-US" sz="1400" dirty="0" err="1" smtClean="0"/>
              <a:t>Basu</a:t>
            </a:r>
            <a:r>
              <a:rPr lang="en-US" altLang="en-US" sz="1400" dirty="0" smtClean="0"/>
              <a:t> et al. “Scavenger: A New Last Level Cache Architecture with Global Block Priority”. In Micro-40, 2007.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L. A. </a:t>
            </a:r>
            <a:r>
              <a:rPr lang="en-US" altLang="en-US" sz="1400" dirty="0" err="1" smtClean="0"/>
              <a:t>Belady</a:t>
            </a:r>
            <a:r>
              <a:rPr lang="en-US" altLang="en-US" sz="1400" dirty="0" smtClean="0"/>
              <a:t>. A study of replacement algorithms for a virtual-storage computer. In IBM Systems journal, pages 78–101, 1966.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M. Chaudhuri. “Pseudo-LIFO: The Foundation of a New Family of Replacement Policies for Last-level Caches”. In Micro, 2009.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F. J. </a:t>
            </a:r>
            <a:r>
              <a:rPr lang="en-US" altLang="en-US" sz="1400" dirty="0" err="1" smtClean="0"/>
              <a:t>Corbat´o</a:t>
            </a:r>
            <a:r>
              <a:rPr lang="en-US" altLang="en-US" sz="1400" dirty="0" smtClean="0"/>
              <a:t>, “A paging experiment with the </a:t>
            </a:r>
            <a:r>
              <a:rPr lang="en-US" altLang="en-US" sz="1400" dirty="0" err="1" smtClean="0"/>
              <a:t>multics</a:t>
            </a:r>
            <a:r>
              <a:rPr lang="en-US" altLang="en-US" sz="1400" dirty="0" smtClean="0"/>
              <a:t> system,” In Honor of P. M. Morse, pp. 217–228, MIT Press, 1969.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A. Jaleel, et al. “Adaptive Insertion Policies for Managing Shared Caches”. In PACT, 2008.</a:t>
            </a:r>
          </a:p>
          <a:p>
            <a:pPr>
              <a:buFont typeface="Wingdings" pitchFamily="2" charset="2"/>
              <a:buNone/>
            </a:pPr>
            <a:r>
              <a:rPr lang="it-IT" altLang="en-US" sz="1400" dirty="0" smtClean="0"/>
              <a:t>Aamer Jaleel, Kevin B. Theobald, </a:t>
            </a:r>
            <a:r>
              <a:rPr lang="en-US" altLang="en-US" sz="1400" dirty="0" smtClean="0"/>
              <a:t>Simon C. Steely Jr. , Joel </a:t>
            </a:r>
            <a:r>
              <a:rPr lang="en-US" altLang="en-US" sz="1400" dirty="0" err="1" smtClean="0"/>
              <a:t>Emer</a:t>
            </a:r>
            <a:r>
              <a:rPr lang="en-US" altLang="en-US" sz="1400" dirty="0" smtClean="0"/>
              <a:t>, “High Performance Cache Replacement Using Re-Reference Interval Prediction “, In ISCA, 2010.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S. Jiang and X. Zhang, “LIRS: An efficient low inter-reference </a:t>
            </a:r>
            <a:r>
              <a:rPr lang="en-US" altLang="en-US" sz="1400" dirty="0" err="1" smtClean="0"/>
              <a:t>recency</a:t>
            </a:r>
            <a:r>
              <a:rPr lang="en-US" altLang="en-US" sz="1400" dirty="0" smtClean="0"/>
              <a:t> set replacement policy to improve buffer cache performance,” in Proc. ACM SIGMETRICS Conf., 2002.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T. Johnson and D. </a:t>
            </a:r>
            <a:r>
              <a:rPr lang="en-US" altLang="en-US" sz="1400" dirty="0" err="1" smtClean="0"/>
              <a:t>Shasha</a:t>
            </a:r>
            <a:r>
              <a:rPr lang="en-US" altLang="en-US" sz="1400" dirty="0" smtClean="0"/>
              <a:t>, “2Q: A low overhead high performance buffer management replacement algorithm,” in VLDB Conf., 1994.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S. </a:t>
            </a:r>
            <a:r>
              <a:rPr lang="en-US" altLang="en-US" sz="1400" dirty="0" err="1" smtClean="0"/>
              <a:t>Kaxiras</a:t>
            </a:r>
            <a:r>
              <a:rPr lang="en-US" altLang="en-US" sz="1400" dirty="0" smtClean="0"/>
              <a:t> et al. Cache decay: exploiting generational behavior to reduce cache leakage power. In ISCA-28, 2001.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A. Lai, C. Fide, and B. </a:t>
            </a:r>
            <a:r>
              <a:rPr lang="en-US" altLang="en-US" sz="1400" dirty="0" err="1" smtClean="0"/>
              <a:t>Falsafi</a:t>
            </a:r>
            <a:r>
              <a:rPr lang="en-US" altLang="en-US" sz="1400" dirty="0" smtClean="0"/>
              <a:t>. Dead-block prediction &amp; dead-block correlating </a:t>
            </a:r>
            <a:r>
              <a:rPr lang="en-US" altLang="en-US" sz="1400" dirty="0" err="1" smtClean="0"/>
              <a:t>prefetchers</a:t>
            </a:r>
            <a:r>
              <a:rPr lang="en-US" altLang="en-US" sz="1400" dirty="0" smtClean="0"/>
              <a:t>. In ISCA-28, 2001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D. Lee et al. “LRFU: A spectrum of policies that subsumes the least recently used and least frequently used policies,” IEEE </a:t>
            </a:r>
            <a:r>
              <a:rPr lang="en-US" altLang="en-US" sz="1400" dirty="0" err="1" smtClean="0"/>
              <a:t>Trans.Computers</a:t>
            </a:r>
            <a:r>
              <a:rPr lang="en-US" altLang="en-US" sz="1400" dirty="0" smtClean="0"/>
              <a:t>, vol. 50, no. 12, pp. 1352–1360, 2001.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E549147-168D-4927-BF4E-4B9DCF10187A}" type="slidenum">
              <a:rPr lang="en-US" smtClean="0"/>
              <a:pPr lvl="1">
                <a:defRPr/>
              </a:pPr>
              <a:t>54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57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80375" cy="53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Replacement References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2625" y="914400"/>
            <a:ext cx="7772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W. Lin et al. “Predicting last-touch references under optimal replacement.” Technical Report CSE-TR-447-02, U. of Michigan, 2002.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H. Liu et al. “Cache Bursts: A New Approach for Eliminating Dead Blocks and Increasing Cache Efficiency.” In Micro-41, 2008.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G. </a:t>
            </a:r>
            <a:r>
              <a:rPr lang="en-US" altLang="en-US" sz="1400" dirty="0" err="1" smtClean="0"/>
              <a:t>Loh</a:t>
            </a:r>
            <a:r>
              <a:rPr lang="en-US" altLang="en-US" sz="1400" dirty="0" smtClean="0"/>
              <a:t>. “Extending the Effectiveness of 3D-Stacked DRAM Caches with an Adaptive Multi-Queue Policy”. In Micro, 2009.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C.-K. </a:t>
            </a:r>
            <a:r>
              <a:rPr lang="en-US" altLang="en-US" sz="1400" dirty="0" err="1" smtClean="0"/>
              <a:t>Luk</a:t>
            </a:r>
            <a:r>
              <a:rPr lang="en-US" altLang="en-US" sz="1400" dirty="0" smtClean="0"/>
              <a:t> et al. Pin: building customized program analysis tools with dynamic instrumentation. In PLDI, pages 190–200, 2005.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N. Megiddo and D. S. </a:t>
            </a:r>
            <a:r>
              <a:rPr lang="en-US" altLang="en-US" sz="1400" dirty="0" err="1" smtClean="0"/>
              <a:t>Modha</a:t>
            </a:r>
            <a:r>
              <a:rPr lang="en-US" altLang="en-US" sz="1400" dirty="0" smtClean="0"/>
              <a:t>, “ARC: A self-tuning, low overhead replacement cache,” in FAST, 2003.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E. J. O’Neil et al. “The LRU-K page replacement algorithm for database disk buffering,” in Proc. ACM SIGMOD Conf., pp. 297–306, 1993.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M. Qureshi, A. Jaleel, Y. </a:t>
            </a:r>
            <a:r>
              <a:rPr lang="en-US" altLang="en-US" sz="1400" dirty="0" err="1" smtClean="0"/>
              <a:t>Patt</a:t>
            </a:r>
            <a:r>
              <a:rPr lang="en-US" altLang="en-US" sz="1400" dirty="0" smtClean="0"/>
              <a:t>, S. Steely, J. Emer. “Adaptive Insertion Policies for High Performance Caching”. In ISCA-34, 2007.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K. </a:t>
            </a:r>
            <a:r>
              <a:rPr lang="en-US" altLang="en-US" sz="1400" dirty="0" err="1" smtClean="0"/>
              <a:t>Rajan</a:t>
            </a:r>
            <a:r>
              <a:rPr lang="en-US" altLang="en-US" sz="1400" dirty="0" smtClean="0"/>
              <a:t> and G. </a:t>
            </a:r>
            <a:r>
              <a:rPr lang="en-US" altLang="en-US" sz="1400" dirty="0" err="1" smtClean="0"/>
              <a:t>Ramaswamy</a:t>
            </a:r>
            <a:r>
              <a:rPr lang="en-US" altLang="en-US" sz="1400" dirty="0" smtClean="0"/>
              <a:t>. “Emulating Optimal Replacement with a Shepherd Cache”. In Micro-40, 2007.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J. T. Robinson and M. V. </a:t>
            </a:r>
            <a:r>
              <a:rPr lang="en-US" altLang="en-US" sz="1400" dirty="0" err="1" smtClean="0"/>
              <a:t>Devarakonda</a:t>
            </a:r>
            <a:r>
              <a:rPr lang="en-US" altLang="en-US" sz="1400" dirty="0" smtClean="0"/>
              <a:t>, “Data cache management using frequency-based replacement,” in SIGMETRICS </a:t>
            </a:r>
            <a:r>
              <a:rPr lang="en-US" altLang="en-US" sz="1400" dirty="0" err="1" smtClean="0"/>
              <a:t>Conf</a:t>
            </a:r>
            <a:r>
              <a:rPr lang="en-US" altLang="en-US" sz="1400" dirty="0" smtClean="0"/>
              <a:t>, 1990.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R. </a:t>
            </a:r>
            <a:r>
              <a:rPr lang="en-US" altLang="en-US" sz="1400" dirty="0" err="1" smtClean="0"/>
              <a:t>Sugumar</a:t>
            </a:r>
            <a:r>
              <a:rPr lang="en-US" altLang="en-US" sz="1400" dirty="0" smtClean="0"/>
              <a:t> and S. Abraham, “Efficient simulation of caches under optimal replacement with applications to miss characterization,” in SIGMETRICS, 1993.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Y. </a:t>
            </a:r>
            <a:r>
              <a:rPr lang="en-US" altLang="en-US" sz="1400" dirty="0" err="1" smtClean="0"/>
              <a:t>Xie</a:t>
            </a:r>
            <a:r>
              <a:rPr lang="en-US" altLang="en-US" sz="1400" dirty="0" smtClean="0"/>
              <a:t>, G. </a:t>
            </a:r>
            <a:r>
              <a:rPr lang="en-US" altLang="en-US" sz="1400" dirty="0" err="1" smtClean="0"/>
              <a:t>Loh</a:t>
            </a:r>
            <a:r>
              <a:rPr lang="en-US" altLang="en-US" sz="1400" dirty="0" smtClean="0"/>
              <a:t>. “PIPP: Promotion/Insertion Pseudo-Partitioning of Multi-Core Shared Caches.” In ISCA-36, 2009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 smtClean="0"/>
              <a:t>Y. Zhou and J. F. </a:t>
            </a:r>
            <a:r>
              <a:rPr lang="en-US" altLang="en-US" sz="1400" dirty="0" err="1" smtClean="0"/>
              <a:t>Philbin</a:t>
            </a:r>
            <a:r>
              <a:rPr lang="en-US" altLang="en-US" sz="1400" dirty="0" smtClean="0"/>
              <a:t>, “The multi-queue replacement algorithm for second level buffer caches,” in USENIX Annual Tech. </a:t>
            </a:r>
            <a:r>
              <a:rPr lang="en-US" altLang="en-US" sz="1400" dirty="0" err="1" smtClean="0"/>
              <a:t>Conf</a:t>
            </a:r>
            <a:r>
              <a:rPr lang="en-US" altLang="en-US" sz="1400" dirty="0" smtClean="0"/>
              <a:t>, 2001.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9FA768B-58FE-47E3-8B6F-6E99C69BB196}" type="slidenum">
              <a:rPr lang="en-US" smtClean="0"/>
              <a:pPr lvl="1">
                <a:defRPr/>
              </a:pPr>
              <a:t>55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94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Memory Data Flow</a:t>
            </a:r>
          </a:p>
        </p:txBody>
      </p:sp>
      <p:sp>
        <p:nvSpPr>
          <p:cNvPr id="433155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Memory Data </a:t>
            </a:r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Flow Challenges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8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Memory Data Dependences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Load Bypassing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Load Forwarding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Speculative Disambiguation</a:t>
            </a:r>
            <a:endParaRPr lang="en-US" altLang="en-US" b="1" u="sng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The Memory Bottleneck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Cache Hits and Cache Misses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Replacement Policies</a:t>
            </a:r>
          </a:p>
          <a:p>
            <a:pPr>
              <a:spcBef>
                <a:spcPts val="600"/>
              </a:spcBef>
            </a:pPr>
            <a:r>
              <a:rPr lang="en-US" altLang="en-US" dirty="0"/>
              <a:t>Prefetching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66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457200"/>
            <a:ext cx="8080375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Prefetching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143000"/>
            <a:ext cx="7242175" cy="5334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800" smtClean="0">
                <a:solidFill>
                  <a:srgbClr val="000000"/>
                </a:solidFill>
              </a:rPr>
              <a:t>Even “demand fetching” prefetches other words in block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>
                <a:solidFill>
                  <a:srgbClr val="000000"/>
                </a:solidFill>
              </a:rPr>
              <a:t>Spatial locality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smtClean="0">
                <a:solidFill>
                  <a:srgbClr val="000000"/>
                </a:solidFill>
              </a:rPr>
              <a:t>Prefetching is useless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>
                <a:solidFill>
                  <a:srgbClr val="000000"/>
                </a:solidFill>
              </a:rPr>
              <a:t>Unless a prefetch costs less than demand miss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smtClean="0">
                <a:solidFill>
                  <a:srgbClr val="000000"/>
                </a:solidFill>
              </a:rPr>
              <a:t>Ideally, prefetches should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>
                <a:solidFill>
                  <a:srgbClr val="000000"/>
                </a:solidFill>
              </a:rPr>
              <a:t>Always get data before it is referenced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>
                <a:solidFill>
                  <a:srgbClr val="000000"/>
                </a:solidFill>
              </a:rPr>
              <a:t>Never get data not used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>
                <a:solidFill>
                  <a:srgbClr val="000000"/>
                </a:solidFill>
              </a:rPr>
              <a:t>Never prematurely replace data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>
                <a:solidFill>
                  <a:srgbClr val="000000"/>
                </a:solidFill>
              </a:rPr>
              <a:t>Never interfere with other cache activity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68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81000"/>
            <a:ext cx="8080375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Software Prefetching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143000"/>
            <a:ext cx="7546975" cy="5334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For example: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do j= 1, cols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do ii = 1 to rows by BLOCK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</a:rPr>
              <a:t>prefetch</a:t>
            </a:r>
            <a:r>
              <a:rPr lang="en-US" sz="2400" dirty="0" smtClean="0">
                <a:solidFill>
                  <a:srgbClr val="000000"/>
                </a:solidFill>
              </a:rPr>
              <a:t> (&amp;(x[</a:t>
            </a:r>
            <a:r>
              <a:rPr lang="en-US" sz="2400" smtClean="0">
                <a:solidFill>
                  <a:srgbClr val="000000"/>
                </a:solidFill>
              </a:rPr>
              <a:t>ii,j</a:t>
            </a:r>
            <a:r>
              <a:rPr lang="en-US" sz="2400" dirty="0" smtClean="0">
                <a:solidFill>
                  <a:srgbClr val="000000"/>
                </a:solidFill>
              </a:rPr>
              <a:t>])+BLOCK)    # </a:t>
            </a:r>
            <a:r>
              <a:rPr lang="en-US" sz="2400" dirty="0" err="1" smtClean="0">
                <a:solidFill>
                  <a:srgbClr val="000000"/>
                </a:solidFill>
              </a:rPr>
              <a:t>prefetch</a:t>
            </a:r>
            <a:r>
              <a:rPr lang="en-US" sz="2400" dirty="0" smtClean="0">
                <a:solidFill>
                  <a:srgbClr val="000000"/>
                </a:solidFill>
              </a:rPr>
              <a:t> one block ahead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 do </a:t>
            </a: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= ii to ii + BLOCK-1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   sum = sum + x[</a:t>
            </a:r>
            <a:r>
              <a:rPr lang="en-US" sz="2400" dirty="0" err="1" smtClean="0">
                <a:solidFill>
                  <a:srgbClr val="000000"/>
                </a:solidFill>
              </a:rPr>
              <a:t>i,j</a:t>
            </a:r>
            <a:r>
              <a:rPr lang="en-US" sz="2400" dirty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How many blocks ahead should we </a:t>
            </a:r>
            <a:r>
              <a:rPr lang="en-US" sz="2400" dirty="0" err="1" smtClean="0">
                <a:solidFill>
                  <a:srgbClr val="000000"/>
                </a:solidFill>
              </a:rPr>
              <a:t>prefetch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Affects timeliness of </a:t>
            </a:r>
            <a:r>
              <a:rPr lang="en-US" sz="2000" dirty="0" err="1" smtClean="0">
                <a:solidFill>
                  <a:srgbClr val="000000"/>
                </a:solidFill>
              </a:rPr>
              <a:t>prefetches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Must be scaled based on miss latency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2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04800"/>
            <a:ext cx="8080375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Hardware Prefetching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143000"/>
            <a:ext cx="7242175" cy="5334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What to </a:t>
            </a:r>
            <a:r>
              <a:rPr lang="en-US" sz="2400" dirty="0" err="1" smtClean="0">
                <a:solidFill>
                  <a:srgbClr val="000000"/>
                </a:solidFill>
              </a:rPr>
              <a:t>prefetch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One block spatially ahead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N blocks spatially ahead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Based on observed stride, track/</a:t>
            </a:r>
            <a:r>
              <a:rPr lang="en-US" sz="2000" dirty="0" err="1" smtClean="0">
                <a:solidFill>
                  <a:srgbClr val="000000"/>
                </a:solidFill>
              </a:rPr>
              <a:t>prefetch</a:t>
            </a:r>
            <a:r>
              <a:rPr lang="en-US" sz="2000" dirty="0" smtClean="0">
                <a:solidFill>
                  <a:srgbClr val="000000"/>
                </a:solidFill>
              </a:rPr>
              <a:t> multiple strides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Training hardware </a:t>
            </a:r>
            <a:r>
              <a:rPr lang="en-US" sz="2400" dirty="0" err="1" smtClean="0">
                <a:solidFill>
                  <a:srgbClr val="000000"/>
                </a:solidFill>
              </a:rPr>
              <a:t>prefetcher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On every reference (expensive)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On every miss (information loss)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Misses at what level of cache?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err="1" smtClean="0">
                <a:solidFill>
                  <a:srgbClr val="000000"/>
                </a:solidFill>
              </a:rPr>
              <a:t>Prefetchers</a:t>
            </a:r>
            <a:r>
              <a:rPr lang="en-US" sz="2000" dirty="0" smtClean="0">
                <a:solidFill>
                  <a:srgbClr val="000000"/>
                </a:solidFill>
              </a:rPr>
              <a:t> at every level of cache?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Pressure for </a:t>
            </a:r>
            <a:r>
              <a:rPr lang="en-US" sz="2400" dirty="0" err="1" smtClean="0">
                <a:solidFill>
                  <a:srgbClr val="000000"/>
                </a:solidFill>
              </a:rPr>
              <a:t>nonblocking</a:t>
            </a:r>
            <a:r>
              <a:rPr lang="en-US" sz="2400" dirty="0" smtClean="0">
                <a:solidFill>
                  <a:srgbClr val="000000"/>
                </a:solidFill>
              </a:rPr>
              <a:t> miss support (MSHRs)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44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80375" cy="76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The DAXPY 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47015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en-US" altLang="en-US" sz="2400">
              <a:latin typeface="Times New Roman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kumimoji="1" lang="en-US" altLang="en-US" sz="2400">
              <a:latin typeface="Times New Roman" pitchFamily="18" charset="0"/>
            </a:endParaRP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96290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7800" y="5486400"/>
            <a:ext cx="1235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Total Order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609600"/>
            <a:ext cx="8001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Prefetching for Pointer-based Data Structures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44525" y="1181100"/>
            <a:ext cx="7242175" cy="35814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What to </a:t>
            </a:r>
            <a:r>
              <a:rPr lang="en-US" sz="2000" dirty="0" err="1" smtClean="0">
                <a:solidFill>
                  <a:srgbClr val="000000"/>
                </a:solidFill>
              </a:rPr>
              <a:t>prefetch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Next level of tree: n+1, n+2, n+?</a:t>
            </a:r>
          </a:p>
          <a:p>
            <a:pPr lvl="2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Entire tree? Or just one path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Next node in linked list: n+1, n+2, n+?</a:t>
            </a: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Jump-pointer prefetching </a:t>
            </a:r>
            <a:r>
              <a:rPr lang="en-US" sz="1800" dirty="0" smtClean="0">
                <a:solidFill>
                  <a:srgbClr val="000000"/>
                </a:solidFill>
              </a:rPr>
              <a:t>[Roth, </a:t>
            </a:r>
            <a:r>
              <a:rPr lang="en-US" sz="1800" dirty="0" err="1" smtClean="0">
                <a:solidFill>
                  <a:srgbClr val="000000"/>
                </a:solidFill>
              </a:rPr>
              <a:t>Sohi</a:t>
            </a:r>
            <a:r>
              <a:rPr lang="en-US" sz="1800" dirty="0" smtClean="0">
                <a:solidFill>
                  <a:srgbClr val="000000"/>
                </a:solidFill>
              </a:rPr>
              <a:t>, ISCA 1999]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Software places jump pointers in data structure</a:t>
            </a: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Content-driven data prefetching </a:t>
            </a:r>
            <a:r>
              <a:rPr lang="en-US" sz="1600" dirty="0" smtClean="0">
                <a:solidFill>
                  <a:srgbClr val="000000"/>
                </a:solidFill>
              </a:rPr>
              <a:t>[Cooksey et al. ASPLOS 2002]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Hardware scans blocks for pointers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143500" y="3733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210300" y="3733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7277100" y="3733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8343900" y="3733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256" name="AutoShape 8"/>
          <p:cNvCxnSpPr>
            <a:cxnSpLocks noChangeShapeType="1"/>
            <a:stCxn id="53252" idx="3"/>
            <a:endCxn id="53253" idx="1"/>
          </p:cNvCxnSpPr>
          <p:nvPr/>
        </p:nvCxnSpPr>
        <p:spPr bwMode="auto">
          <a:xfrm>
            <a:off x="5676900" y="3886200"/>
            <a:ext cx="533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7" name="AutoShape 9"/>
          <p:cNvCxnSpPr>
            <a:cxnSpLocks noChangeShapeType="1"/>
            <a:stCxn id="53253" idx="3"/>
            <a:endCxn id="53254" idx="1"/>
          </p:cNvCxnSpPr>
          <p:nvPr/>
        </p:nvCxnSpPr>
        <p:spPr bwMode="auto">
          <a:xfrm>
            <a:off x="6743700" y="3886200"/>
            <a:ext cx="533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8" name="AutoShape 10"/>
          <p:cNvCxnSpPr>
            <a:cxnSpLocks noChangeShapeType="1"/>
            <a:stCxn id="53254" idx="3"/>
            <a:endCxn id="53255" idx="1"/>
          </p:cNvCxnSpPr>
          <p:nvPr/>
        </p:nvCxnSpPr>
        <p:spPr bwMode="auto">
          <a:xfrm>
            <a:off x="7810500" y="3886200"/>
            <a:ext cx="533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9" name="AutoShape 11"/>
          <p:cNvCxnSpPr>
            <a:cxnSpLocks noChangeShapeType="1"/>
            <a:stCxn id="53252" idx="0"/>
            <a:endCxn id="53255" idx="0"/>
          </p:cNvCxnSpPr>
          <p:nvPr/>
        </p:nvCxnSpPr>
        <p:spPr bwMode="auto">
          <a:xfrm rot="5400000" flipV="1">
            <a:off x="7009606" y="2134394"/>
            <a:ext cx="1588" cy="3200400"/>
          </a:xfrm>
          <a:prstGeom prst="curvedConnector3">
            <a:avLst>
              <a:gd name="adj1" fmla="val -14400005"/>
            </a:avLst>
          </a:prstGeom>
          <a:noFill/>
          <a:ln w="12700">
            <a:solidFill>
              <a:srgbClr val="FF33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1981200" y="5638800"/>
            <a:ext cx="2057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1981200" y="5638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2514600" y="5638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3048000" y="5638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/>
              <a:t>0xafde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3581400" y="5638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/>
              <a:t>0xfde0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4267200" y="5410200"/>
            <a:ext cx="2057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4267200" y="54102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4800600" y="54102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5334000" y="54102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5867400" y="54102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6019800" y="5943600"/>
            <a:ext cx="2057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6019800" y="5943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6553200" y="5943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7086600" y="5943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7620000" y="59436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/>
              <a:t>0xde04</a:t>
            </a:r>
          </a:p>
        </p:txBody>
      </p:sp>
      <p:cxnSp>
        <p:nvCxnSpPr>
          <p:cNvPr id="53275" name="AutoShape 27"/>
          <p:cNvCxnSpPr>
            <a:cxnSpLocks noChangeShapeType="1"/>
            <a:stCxn id="53264" idx="2"/>
            <a:endCxn id="53266" idx="2"/>
          </p:cNvCxnSpPr>
          <p:nvPr/>
        </p:nvCxnSpPr>
        <p:spPr bwMode="auto">
          <a:xfrm rot="5400000" flipH="1" flipV="1">
            <a:off x="4076700" y="5486400"/>
            <a:ext cx="228600" cy="685800"/>
          </a:xfrm>
          <a:prstGeom prst="curvedConnector3">
            <a:avLst>
              <a:gd name="adj1" fmla="val -10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6" name="AutoShape 28"/>
          <p:cNvCxnSpPr>
            <a:cxnSpLocks noChangeShapeType="1"/>
            <a:stCxn id="53263" idx="2"/>
            <a:endCxn id="53273" idx="2"/>
          </p:cNvCxnSpPr>
          <p:nvPr/>
        </p:nvCxnSpPr>
        <p:spPr bwMode="auto">
          <a:xfrm rot="16200000" flipH="1">
            <a:off x="5181600" y="4076700"/>
            <a:ext cx="304800" cy="4038600"/>
          </a:xfrm>
          <a:prstGeom prst="curvedConnector3">
            <a:avLst>
              <a:gd name="adj1" fmla="val 17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6477000" y="4876800"/>
            <a:ext cx="2057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6477000" y="4876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7010400" y="4876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7543800" y="4876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8077200" y="4876800"/>
            <a:ext cx="5334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53282" name="AutoShape 34"/>
          <p:cNvCxnSpPr>
            <a:cxnSpLocks noChangeShapeType="1"/>
            <a:stCxn id="53274" idx="0"/>
            <a:endCxn id="53280" idx="2"/>
          </p:cNvCxnSpPr>
          <p:nvPr/>
        </p:nvCxnSpPr>
        <p:spPr bwMode="auto">
          <a:xfrm rot="5400000" flipH="1">
            <a:off x="7467600" y="5524500"/>
            <a:ext cx="762000" cy="762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29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04800"/>
            <a:ext cx="8080375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Stream or </a:t>
            </a:r>
            <a:r>
              <a:rPr lang="en-US" sz="3600" dirty="0" err="1" smtClean="0"/>
              <a:t>Prefetch</a:t>
            </a:r>
            <a:r>
              <a:rPr lang="en-US" sz="3600" dirty="0" smtClean="0"/>
              <a:t> Buffers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143000"/>
            <a:ext cx="7318375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Prefetching causes capacity and conflict misses (pollution)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Can displace useful blocks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Aimed at compulsory and capacity misses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rgbClr val="000000"/>
                </a:solidFill>
              </a:rPr>
              <a:t>Prefetch</a:t>
            </a:r>
            <a:r>
              <a:rPr lang="en-US" sz="2000" dirty="0" smtClean="0">
                <a:solidFill>
                  <a:srgbClr val="000000"/>
                </a:solidFill>
              </a:rPr>
              <a:t> into buffers, NOT into cache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On miss start filling stream buffer with successive lines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Check both cache and stream buffer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600" dirty="0" smtClean="0">
                <a:solidFill>
                  <a:srgbClr val="000000"/>
                </a:solidFill>
              </a:rPr>
              <a:t>Hit in stream buffer =&gt; move line into cache (promote)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600" dirty="0" smtClean="0">
                <a:solidFill>
                  <a:srgbClr val="000000"/>
                </a:solidFill>
              </a:rPr>
              <a:t>Miss in both =&gt; clear and refill stream buffer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Performance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Very effective for I-caches, less for D-caches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Multiple buffers to capture multiple streams (better for D-caches)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Can use with any prefetching scheme to avoid pollution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60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Case Study: Global History Buffer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>
          <a:xfrm>
            <a:off x="682625" y="1143000"/>
            <a:ext cx="7772400" cy="4953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1800" dirty="0" smtClean="0"/>
              <a:t>[K. Nesbit, J. Smith, “Prefetching using a global history buffer”, HPCA 2004]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Following slides © K. Nesbit, J. Smith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Hardware prefetching scheme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Monitors miss stream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Learns correlations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Issues </a:t>
            </a:r>
            <a:r>
              <a:rPr lang="en-US" sz="2400" dirty="0" err="1" smtClean="0"/>
              <a:t>prefetches</a:t>
            </a:r>
            <a:r>
              <a:rPr lang="en-US" sz="2400" dirty="0" smtClean="0"/>
              <a:t> for likely next address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62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07AEED39-C3D2-4560-AB48-1A30E7B2971B}" type="slidenum">
              <a:rPr lang="en-US" sz="1200" smtClean="0">
                <a:solidFill>
                  <a:srgbClr val="003399"/>
                </a:solidFill>
                <a:latin typeface="Times New Roman" pitchFamily="18" charset="0"/>
              </a:rPr>
              <a:pPr eaLnBrk="1" hangingPunct="1"/>
              <a:t>63</a:t>
            </a:fld>
            <a:endParaRPr lang="en-US" sz="12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Markov Prefetching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8135938" cy="18288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z="2200" smtClean="0"/>
              <a:t>Markov prefetching forms address correlations 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200" smtClean="0"/>
              <a:t>Joseph and Grunwald (ISCA ‘97)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/>
              <a:t>Uses global memory addresses as states in the Markov graph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/>
              <a:t>Correlation Table </a:t>
            </a:r>
            <a:r>
              <a:rPr lang="en-US" sz="2200" i="1" smtClean="0"/>
              <a:t>approximates</a:t>
            </a:r>
            <a:r>
              <a:rPr lang="en-US" sz="2200" smtClean="0"/>
              <a:t> Markov graph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6400800" y="4800600"/>
            <a:ext cx="1143000" cy="3508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6400800" y="5151438"/>
            <a:ext cx="1143000" cy="334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5638800" y="4832350"/>
            <a:ext cx="3127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B</a:t>
            </a:r>
            <a:endParaRPr lang="en-US" b="1">
              <a:latin typeface="Arial" charset="0"/>
            </a:endParaRP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5641975" y="5178425"/>
            <a:ext cx="3127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C</a:t>
            </a:r>
            <a:endParaRPr lang="en-US" b="1">
              <a:latin typeface="Arial" charset="0"/>
            </a:endParaRP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5651500" y="5511800"/>
            <a:ext cx="3127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B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953000" y="4857750"/>
            <a:ext cx="3127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 i="1">
                <a:latin typeface="Arial" charset="0"/>
              </a:rPr>
              <a:t>A</a:t>
            </a:r>
            <a:endParaRPr lang="en-US" sz="1400" i="1">
              <a:latin typeface="Arial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953000" y="5181600"/>
            <a:ext cx="3127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 i="1">
                <a:latin typeface="Arial" charset="0"/>
              </a:rPr>
              <a:t>B</a:t>
            </a:r>
            <a:endParaRPr lang="en-US" sz="1400" i="1">
              <a:latin typeface="Arial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953000" y="5518150"/>
            <a:ext cx="3127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 i="1">
                <a:latin typeface="Arial" charset="0"/>
              </a:rPr>
              <a:t>C</a:t>
            </a:r>
            <a:endParaRPr lang="en-US" sz="1400" i="1">
              <a:latin typeface="Arial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334000" y="4114800"/>
            <a:ext cx="2063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Correlation Table</a:t>
            </a:r>
            <a:endParaRPr lang="en-US" sz="1800" i="1">
              <a:latin typeface="Arial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5257800" y="4495800"/>
            <a:ext cx="11287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1st predict.</a:t>
            </a:r>
            <a:endParaRPr lang="en-US" b="1" i="1">
              <a:latin typeface="Arial" charset="0"/>
            </a:endParaRPr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6400800" y="4495800"/>
            <a:ext cx="11874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2nd predict.</a:t>
            </a:r>
            <a:endParaRPr lang="en-US" b="1">
              <a:latin typeface="Arial" charset="0"/>
            </a:endParaRPr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4038600" y="4724400"/>
            <a:ext cx="906463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  miss </a:t>
            </a:r>
          </a:p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address</a:t>
            </a:r>
            <a:endParaRPr lang="en-US" sz="1600" i="1">
              <a:latin typeface="Arial" charset="0"/>
            </a:endParaRPr>
          </a:p>
        </p:txBody>
      </p:sp>
      <p:sp>
        <p:nvSpPr>
          <p:cNvPr id="6162" name="Line 21"/>
          <p:cNvSpPr>
            <a:spLocks noChangeShapeType="1"/>
          </p:cNvSpPr>
          <p:nvPr/>
        </p:nvSpPr>
        <p:spPr bwMode="auto">
          <a:xfrm>
            <a:off x="4191000" y="5334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3124200" y="3733800"/>
            <a:ext cx="3124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A  B  C  A  B  C  B  C . . .</a:t>
            </a:r>
          </a:p>
        </p:txBody>
      </p:sp>
      <p:sp>
        <p:nvSpPr>
          <p:cNvPr id="6164" name="Oval 23"/>
          <p:cNvSpPr>
            <a:spLocks noChangeArrowheads="1"/>
          </p:cNvSpPr>
          <p:nvPr/>
        </p:nvSpPr>
        <p:spPr bwMode="auto">
          <a:xfrm>
            <a:off x="1295400" y="4756150"/>
            <a:ext cx="457200" cy="4397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5" name="Rectangle 24"/>
          <p:cNvSpPr>
            <a:spLocks noChangeArrowheads="1"/>
          </p:cNvSpPr>
          <p:nvPr/>
        </p:nvSpPr>
        <p:spPr bwMode="auto">
          <a:xfrm>
            <a:off x="1371600" y="4803775"/>
            <a:ext cx="3365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A</a:t>
            </a:r>
          </a:p>
        </p:txBody>
      </p:sp>
      <p:sp>
        <p:nvSpPr>
          <p:cNvPr id="6166" name="Oval 25"/>
          <p:cNvSpPr>
            <a:spLocks noChangeArrowheads="1"/>
          </p:cNvSpPr>
          <p:nvPr/>
        </p:nvSpPr>
        <p:spPr bwMode="auto">
          <a:xfrm>
            <a:off x="2514600" y="4756150"/>
            <a:ext cx="457200" cy="4397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7" name="Rectangle 26"/>
          <p:cNvSpPr>
            <a:spLocks noChangeArrowheads="1"/>
          </p:cNvSpPr>
          <p:nvPr/>
        </p:nvSpPr>
        <p:spPr bwMode="auto">
          <a:xfrm>
            <a:off x="2562225" y="4803775"/>
            <a:ext cx="3365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B</a:t>
            </a:r>
          </a:p>
        </p:txBody>
      </p:sp>
      <p:sp>
        <p:nvSpPr>
          <p:cNvPr id="6168" name="Oval 27"/>
          <p:cNvSpPr>
            <a:spLocks noChangeArrowheads="1"/>
          </p:cNvSpPr>
          <p:nvPr/>
        </p:nvSpPr>
        <p:spPr bwMode="auto">
          <a:xfrm>
            <a:off x="1905000" y="5670550"/>
            <a:ext cx="457200" cy="4397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9" name="Rectangle 28"/>
          <p:cNvSpPr>
            <a:spLocks noChangeArrowheads="1"/>
          </p:cNvSpPr>
          <p:nvPr/>
        </p:nvSpPr>
        <p:spPr bwMode="auto">
          <a:xfrm>
            <a:off x="1981200" y="5746750"/>
            <a:ext cx="349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C</a:t>
            </a:r>
          </a:p>
        </p:txBody>
      </p:sp>
      <p:sp>
        <p:nvSpPr>
          <p:cNvPr id="6170" name="Freeform 29"/>
          <p:cNvSpPr>
            <a:spLocks/>
          </p:cNvSpPr>
          <p:nvPr/>
        </p:nvSpPr>
        <p:spPr bwMode="auto">
          <a:xfrm>
            <a:off x="1676400" y="4679950"/>
            <a:ext cx="914400" cy="146050"/>
          </a:xfrm>
          <a:custGeom>
            <a:avLst/>
            <a:gdLst>
              <a:gd name="T0" fmla="*/ 0 w 576"/>
              <a:gd name="T1" fmla="*/ 146050 h 48"/>
              <a:gd name="T2" fmla="*/ 457200 w 576"/>
              <a:gd name="T3" fmla="*/ 0 h 48"/>
              <a:gd name="T4" fmla="*/ 914400 w 576"/>
              <a:gd name="T5" fmla="*/ 14605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8">
                <a:moveTo>
                  <a:pt x="0" y="48"/>
                </a:moveTo>
                <a:cubicBezTo>
                  <a:pt x="96" y="24"/>
                  <a:pt x="192" y="0"/>
                  <a:pt x="288" y="0"/>
                </a:cubicBezTo>
                <a:cubicBezTo>
                  <a:pt x="384" y="0"/>
                  <a:pt x="480" y="24"/>
                  <a:pt x="576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1" name="Freeform 30"/>
          <p:cNvSpPr>
            <a:spLocks/>
          </p:cNvSpPr>
          <p:nvPr/>
        </p:nvSpPr>
        <p:spPr bwMode="auto">
          <a:xfrm>
            <a:off x="1447800" y="5213350"/>
            <a:ext cx="457200" cy="585788"/>
          </a:xfrm>
          <a:custGeom>
            <a:avLst/>
            <a:gdLst>
              <a:gd name="T0" fmla="*/ 457200 w 288"/>
              <a:gd name="T1" fmla="*/ 585788 h 384"/>
              <a:gd name="T2" fmla="*/ 76200 w 288"/>
              <a:gd name="T3" fmla="*/ 366118 h 384"/>
              <a:gd name="T4" fmla="*/ 0 w 288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384">
                <a:moveTo>
                  <a:pt x="288" y="384"/>
                </a:moveTo>
                <a:cubicBezTo>
                  <a:pt x="192" y="344"/>
                  <a:pt x="96" y="304"/>
                  <a:pt x="48" y="240"/>
                </a:cubicBezTo>
                <a:cubicBezTo>
                  <a:pt x="0" y="176"/>
                  <a:pt x="0" y="88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2" name="Text Box 31"/>
          <p:cNvSpPr txBox="1">
            <a:spLocks noChangeArrowheads="1"/>
          </p:cNvSpPr>
          <p:nvPr/>
        </p:nvSpPr>
        <p:spPr bwMode="auto">
          <a:xfrm>
            <a:off x="1981200" y="4432300"/>
            <a:ext cx="26828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1</a:t>
            </a:r>
            <a:endParaRPr lang="en-US" b="1">
              <a:latin typeface="Arial" charset="0"/>
            </a:endParaRPr>
          </a:p>
        </p:txBody>
      </p:sp>
      <p:sp>
        <p:nvSpPr>
          <p:cNvPr id="6173" name="Text Box 32"/>
          <p:cNvSpPr txBox="1">
            <a:spLocks noChangeArrowheads="1"/>
          </p:cNvSpPr>
          <p:nvPr/>
        </p:nvSpPr>
        <p:spPr bwMode="auto">
          <a:xfrm>
            <a:off x="1295400" y="5575300"/>
            <a:ext cx="387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.5</a:t>
            </a:r>
            <a:endParaRPr lang="en-US" b="1">
              <a:latin typeface="Arial" charset="0"/>
            </a:endParaRPr>
          </a:p>
        </p:txBody>
      </p:sp>
      <p:sp>
        <p:nvSpPr>
          <p:cNvPr id="6174" name="Text Box 33"/>
          <p:cNvSpPr txBox="1">
            <a:spLocks noChangeArrowheads="1"/>
          </p:cNvSpPr>
          <p:nvPr/>
        </p:nvSpPr>
        <p:spPr bwMode="auto">
          <a:xfrm>
            <a:off x="3124200" y="3429000"/>
            <a:ext cx="2743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Miss Address Stream</a:t>
            </a:r>
          </a:p>
        </p:txBody>
      </p:sp>
      <p:sp>
        <p:nvSpPr>
          <p:cNvPr id="6175" name="Freeform 34"/>
          <p:cNvSpPr>
            <a:spLocks/>
          </p:cNvSpPr>
          <p:nvPr/>
        </p:nvSpPr>
        <p:spPr bwMode="auto">
          <a:xfrm>
            <a:off x="2209800" y="5060950"/>
            <a:ext cx="304800" cy="585788"/>
          </a:xfrm>
          <a:custGeom>
            <a:avLst/>
            <a:gdLst>
              <a:gd name="T0" fmla="*/ 0 w 192"/>
              <a:gd name="T1" fmla="*/ 585788 h 384"/>
              <a:gd name="T2" fmla="*/ 76200 w 192"/>
              <a:gd name="T3" fmla="*/ 219671 h 384"/>
              <a:gd name="T4" fmla="*/ 304800 w 19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384">
                <a:moveTo>
                  <a:pt x="0" y="384"/>
                </a:moveTo>
                <a:cubicBezTo>
                  <a:pt x="8" y="296"/>
                  <a:pt x="16" y="208"/>
                  <a:pt x="48" y="144"/>
                </a:cubicBezTo>
                <a:cubicBezTo>
                  <a:pt x="80" y="80"/>
                  <a:pt x="136" y="40"/>
                  <a:pt x="19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6" name="Freeform 35"/>
          <p:cNvSpPr>
            <a:spLocks/>
          </p:cNvSpPr>
          <p:nvPr/>
        </p:nvSpPr>
        <p:spPr bwMode="auto">
          <a:xfrm>
            <a:off x="2362200" y="5213350"/>
            <a:ext cx="381000" cy="585788"/>
          </a:xfrm>
          <a:custGeom>
            <a:avLst/>
            <a:gdLst>
              <a:gd name="T0" fmla="*/ 381000 w 240"/>
              <a:gd name="T1" fmla="*/ 0 h 384"/>
              <a:gd name="T2" fmla="*/ 304800 w 240"/>
              <a:gd name="T3" fmla="*/ 439341 h 384"/>
              <a:gd name="T4" fmla="*/ 0 w 240"/>
              <a:gd name="T5" fmla="*/ 585788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384">
                <a:moveTo>
                  <a:pt x="240" y="0"/>
                </a:moveTo>
                <a:cubicBezTo>
                  <a:pt x="236" y="112"/>
                  <a:pt x="232" y="224"/>
                  <a:pt x="192" y="288"/>
                </a:cubicBezTo>
                <a:cubicBezTo>
                  <a:pt x="152" y="352"/>
                  <a:pt x="76" y="368"/>
                  <a:pt x="0" y="38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7" name="Text Box 36"/>
          <p:cNvSpPr txBox="1">
            <a:spLocks noChangeArrowheads="1"/>
          </p:cNvSpPr>
          <p:nvPr/>
        </p:nvSpPr>
        <p:spPr bwMode="auto">
          <a:xfrm>
            <a:off x="2667000" y="5422900"/>
            <a:ext cx="26828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6178" name="Text Box 37"/>
          <p:cNvSpPr txBox="1">
            <a:spLocks noChangeArrowheads="1"/>
          </p:cNvSpPr>
          <p:nvPr/>
        </p:nvSpPr>
        <p:spPr bwMode="auto">
          <a:xfrm>
            <a:off x="1981200" y="5194300"/>
            <a:ext cx="457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.5</a:t>
            </a:r>
            <a:endParaRPr lang="en-US" b="1">
              <a:latin typeface="Arial" charset="0"/>
            </a:endParaRPr>
          </a:p>
        </p:txBody>
      </p:sp>
      <p:sp>
        <p:nvSpPr>
          <p:cNvPr id="6179" name="Text Box 38"/>
          <p:cNvSpPr txBox="1">
            <a:spLocks noChangeArrowheads="1"/>
          </p:cNvSpPr>
          <p:nvPr/>
        </p:nvSpPr>
        <p:spPr bwMode="auto">
          <a:xfrm>
            <a:off x="1295400" y="4038600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800" b="1">
                <a:latin typeface="Arial" charset="0"/>
              </a:rPr>
              <a:t>Markov Graph</a:t>
            </a:r>
          </a:p>
        </p:txBody>
      </p:sp>
      <p:sp>
        <p:nvSpPr>
          <p:cNvPr id="6180" name="Rectangle 39"/>
          <p:cNvSpPr>
            <a:spLocks noChangeArrowheads="1"/>
          </p:cNvSpPr>
          <p:nvPr/>
        </p:nvSpPr>
        <p:spPr bwMode="auto">
          <a:xfrm>
            <a:off x="5257800" y="4800600"/>
            <a:ext cx="1143000" cy="3508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81" name="Rectangle 40"/>
          <p:cNvSpPr>
            <a:spLocks noChangeArrowheads="1"/>
          </p:cNvSpPr>
          <p:nvPr/>
        </p:nvSpPr>
        <p:spPr bwMode="auto">
          <a:xfrm>
            <a:off x="5257800" y="5151438"/>
            <a:ext cx="1143000" cy="334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82" name="Rectangle 44"/>
          <p:cNvSpPr>
            <a:spLocks noChangeArrowheads="1"/>
          </p:cNvSpPr>
          <p:nvPr/>
        </p:nvSpPr>
        <p:spPr bwMode="auto">
          <a:xfrm>
            <a:off x="5257800" y="5486400"/>
            <a:ext cx="1143000" cy="334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83" name="Rectangle 45"/>
          <p:cNvSpPr>
            <a:spLocks noChangeArrowheads="1"/>
          </p:cNvSpPr>
          <p:nvPr/>
        </p:nvSpPr>
        <p:spPr bwMode="auto">
          <a:xfrm>
            <a:off x="6400800" y="5486400"/>
            <a:ext cx="1143000" cy="334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84" name="Rectangle 47"/>
          <p:cNvSpPr>
            <a:spLocks noChangeArrowheads="1"/>
          </p:cNvSpPr>
          <p:nvPr/>
        </p:nvSpPr>
        <p:spPr bwMode="auto">
          <a:xfrm>
            <a:off x="6788150" y="5508625"/>
            <a:ext cx="3127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20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45F8024D-0D14-44C7-AE96-EE642B846750}" type="slidenum">
              <a:rPr lang="en-US" sz="1200" smtClean="0">
                <a:solidFill>
                  <a:srgbClr val="003399"/>
                </a:solidFill>
                <a:latin typeface="Times New Roman" pitchFamily="18" charset="0"/>
              </a:rPr>
              <a:pPr eaLnBrk="1" hangingPunct="1"/>
              <a:t>64</a:t>
            </a:fld>
            <a:endParaRPr lang="en-US" sz="12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172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Prefetching</a:t>
            </a:r>
          </a:p>
        </p:txBody>
      </p:sp>
      <p:sp>
        <p:nvSpPr>
          <p:cNvPr id="7173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35938" cy="22098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200" smtClean="0"/>
              <a:t>Distance Prefetching forms </a:t>
            </a:r>
            <a:r>
              <a:rPr lang="en-US" sz="2200" i="1" smtClean="0"/>
              <a:t>delta</a:t>
            </a:r>
            <a:r>
              <a:rPr lang="en-US" sz="2200" smtClean="0"/>
              <a:t> correlations 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2200" smtClean="0"/>
              <a:t>Kandiraju and Sivasubramaniam (ISCA ‘02)</a:t>
            </a:r>
          </a:p>
          <a:p>
            <a:pPr eaLnBrk="1" hangingPunct="1">
              <a:lnSpc>
                <a:spcPct val="85000"/>
              </a:lnSpc>
            </a:pPr>
            <a:r>
              <a:rPr lang="en-US" sz="2200" smtClean="0"/>
              <a:t>Delta-based prefetching leads to much smaller table than “classical” Markov Prefetching</a:t>
            </a:r>
          </a:p>
          <a:p>
            <a:pPr eaLnBrk="1" hangingPunct="1">
              <a:lnSpc>
                <a:spcPct val="85000"/>
              </a:lnSpc>
            </a:pPr>
            <a:r>
              <a:rPr lang="en-US" sz="2200" smtClean="0"/>
              <a:t>Delta-based prefetching can remove compulsory misses</a:t>
            </a:r>
          </a:p>
          <a:p>
            <a:pPr lvl="1" eaLnBrk="1" hangingPunct="1">
              <a:lnSpc>
                <a:spcPct val="85000"/>
              </a:lnSpc>
            </a:pPr>
            <a:endParaRPr lang="en-US" sz="2200" smtClean="0"/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600200" y="3505200"/>
            <a:ext cx="23050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Markov Prefetching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6172200" y="4159250"/>
            <a:ext cx="20510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1  1  -2  1   1  -1  1</a:t>
            </a:r>
          </a:p>
        </p:txBody>
      </p:sp>
      <p:sp>
        <p:nvSpPr>
          <p:cNvPr id="7176" name="Rectangle 24"/>
          <p:cNvSpPr>
            <a:spLocks noChangeArrowheads="1"/>
          </p:cNvSpPr>
          <p:nvPr/>
        </p:nvSpPr>
        <p:spPr bwMode="auto">
          <a:xfrm>
            <a:off x="6172200" y="3840163"/>
            <a:ext cx="22415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Global Delta Stream</a:t>
            </a:r>
          </a:p>
        </p:txBody>
      </p:sp>
      <p:sp>
        <p:nvSpPr>
          <p:cNvPr id="7177" name="Rectangle 25"/>
          <p:cNvSpPr>
            <a:spLocks noChangeArrowheads="1"/>
          </p:cNvSpPr>
          <p:nvPr/>
        </p:nvSpPr>
        <p:spPr bwMode="auto">
          <a:xfrm>
            <a:off x="6172200" y="3505200"/>
            <a:ext cx="2457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Distance Prefetching</a:t>
            </a:r>
            <a:endParaRPr lang="en-US" sz="1800">
              <a:latin typeface="Arial" charset="0"/>
            </a:endParaRPr>
          </a:p>
        </p:txBody>
      </p:sp>
      <p:sp>
        <p:nvSpPr>
          <p:cNvPr id="7178" name="Line 26"/>
          <p:cNvSpPr>
            <a:spLocks noChangeShapeType="1"/>
          </p:cNvSpPr>
          <p:nvPr/>
        </p:nvSpPr>
        <p:spPr bwMode="auto">
          <a:xfrm>
            <a:off x="4343400" y="4348163"/>
            <a:ext cx="17526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9" name="Text Box 27"/>
          <p:cNvSpPr txBox="1">
            <a:spLocks noChangeArrowheads="1"/>
          </p:cNvSpPr>
          <p:nvPr/>
        </p:nvSpPr>
        <p:spPr bwMode="auto">
          <a:xfrm>
            <a:off x="1066800" y="4191000"/>
            <a:ext cx="3105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27  28  29  27  28  29  28  29</a:t>
            </a:r>
          </a:p>
        </p:txBody>
      </p:sp>
      <p:sp>
        <p:nvSpPr>
          <p:cNvPr id="7180" name="Text Box 38"/>
          <p:cNvSpPr txBox="1">
            <a:spLocks noChangeArrowheads="1"/>
          </p:cNvSpPr>
          <p:nvPr/>
        </p:nvSpPr>
        <p:spPr bwMode="auto">
          <a:xfrm>
            <a:off x="1600200" y="3840163"/>
            <a:ext cx="23558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Miss Address Stream</a:t>
            </a:r>
          </a:p>
        </p:txBody>
      </p:sp>
      <p:sp>
        <p:nvSpPr>
          <p:cNvPr id="7181" name="Rectangle 39"/>
          <p:cNvSpPr>
            <a:spLocks noChangeArrowheads="1"/>
          </p:cNvSpPr>
          <p:nvPr/>
        </p:nvSpPr>
        <p:spPr bwMode="auto">
          <a:xfrm>
            <a:off x="7239000" y="5167313"/>
            <a:ext cx="990600" cy="319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Rectangle 40"/>
          <p:cNvSpPr>
            <a:spLocks noChangeArrowheads="1"/>
          </p:cNvSpPr>
          <p:nvPr/>
        </p:nvSpPr>
        <p:spPr bwMode="auto">
          <a:xfrm>
            <a:off x="7239000" y="5486400"/>
            <a:ext cx="990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3" name="Rectangle 41"/>
          <p:cNvSpPr>
            <a:spLocks noChangeArrowheads="1"/>
          </p:cNvSpPr>
          <p:nvPr/>
        </p:nvSpPr>
        <p:spPr bwMode="auto">
          <a:xfrm>
            <a:off x="7239000" y="5791200"/>
            <a:ext cx="990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4" name="Rectangle 42"/>
          <p:cNvSpPr>
            <a:spLocks noChangeArrowheads="1"/>
          </p:cNvSpPr>
          <p:nvPr/>
        </p:nvSpPr>
        <p:spPr bwMode="auto">
          <a:xfrm>
            <a:off x="6629400" y="51816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 1</a:t>
            </a:r>
          </a:p>
        </p:txBody>
      </p:sp>
      <p:sp>
        <p:nvSpPr>
          <p:cNvPr id="7185" name="Rectangle 43"/>
          <p:cNvSpPr>
            <a:spLocks noChangeArrowheads="1"/>
          </p:cNvSpPr>
          <p:nvPr/>
        </p:nvSpPr>
        <p:spPr bwMode="auto">
          <a:xfrm>
            <a:off x="6629400" y="54864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 1</a:t>
            </a:r>
          </a:p>
        </p:txBody>
      </p:sp>
      <p:sp>
        <p:nvSpPr>
          <p:cNvPr id="7186" name="Rectangle 44"/>
          <p:cNvSpPr>
            <a:spLocks noChangeArrowheads="1"/>
          </p:cNvSpPr>
          <p:nvPr/>
        </p:nvSpPr>
        <p:spPr bwMode="auto">
          <a:xfrm>
            <a:off x="6629400" y="5791200"/>
            <a:ext cx="3651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-1</a:t>
            </a:r>
          </a:p>
        </p:txBody>
      </p:sp>
      <p:sp>
        <p:nvSpPr>
          <p:cNvPr id="7187" name="Rectangle 45"/>
          <p:cNvSpPr>
            <a:spLocks noChangeArrowheads="1"/>
          </p:cNvSpPr>
          <p:nvPr/>
        </p:nvSpPr>
        <p:spPr bwMode="auto">
          <a:xfrm>
            <a:off x="7620000" y="5791200"/>
            <a:ext cx="3651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-2</a:t>
            </a:r>
          </a:p>
        </p:txBody>
      </p:sp>
      <p:sp>
        <p:nvSpPr>
          <p:cNvPr id="7188" name="Rectangle 46"/>
          <p:cNvSpPr>
            <a:spLocks noChangeArrowheads="1"/>
          </p:cNvSpPr>
          <p:nvPr/>
        </p:nvSpPr>
        <p:spPr bwMode="auto">
          <a:xfrm>
            <a:off x="5867400" y="5213350"/>
            <a:ext cx="3651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latin typeface="Arial" charset="0"/>
              </a:rPr>
              <a:t>-2</a:t>
            </a:r>
          </a:p>
        </p:txBody>
      </p:sp>
      <p:sp>
        <p:nvSpPr>
          <p:cNvPr id="7189" name="Rectangle 47"/>
          <p:cNvSpPr>
            <a:spLocks noChangeArrowheads="1"/>
          </p:cNvSpPr>
          <p:nvPr/>
        </p:nvSpPr>
        <p:spPr bwMode="auto">
          <a:xfrm>
            <a:off x="5867400" y="5518150"/>
            <a:ext cx="3651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latin typeface="Arial" charset="0"/>
              </a:rPr>
              <a:t>-1</a:t>
            </a:r>
            <a:endParaRPr lang="en-US" sz="1600" i="1">
              <a:latin typeface="Arial" charset="0"/>
            </a:endParaRPr>
          </a:p>
        </p:txBody>
      </p:sp>
      <p:sp>
        <p:nvSpPr>
          <p:cNvPr id="7190" name="Rectangle 48"/>
          <p:cNvSpPr>
            <a:spLocks noChangeArrowheads="1"/>
          </p:cNvSpPr>
          <p:nvPr/>
        </p:nvSpPr>
        <p:spPr bwMode="auto">
          <a:xfrm>
            <a:off x="5867400" y="57912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latin typeface="Arial" charset="0"/>
              </a:rPr>
              <a:t> 1</a:t>
            </a:r>
          </a:p>
        </p:txBody>
      </p:sp>
      <p:sp>
        <p:nvSpPr>
          <p:cNvPr id="7191" name="Rectangle 51"/>
          <p:cNvSpPr>
            <a:spLocks noChangeArrowheads="1"/>
          </p:cNvSpPr>
          <p:nvPr/>
        </p:nvSpPr>
        <p:spPr bwMode="auto">
          <a:xfrm>
            <a:off x="6248400" y="5167313"/>
            <a:ext cx="990600" cy="319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2" name="Rectangle 52"/>
          <p:cNvSpPr>
            <a:spLocks noChangeArrowheads="1"/>
          </p:cNvSpPr>
          <p:nvPr/>
        </p:nvSpPr>
        <p:spPr bwMode="auto">
          <a:xfrm>
            <a:off x="6248400" y="5791200"/>
            <a:ext cx="990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3" name="Rectangle 53"/>
          <p:cNvSpPr>
            <a:spLocks noChangeArrowheads="1"/>
          </p:cNvSpPr>
          <p:nvPr/>
        </p:nvSpPr>
        <p:spPr bwMode="auto">
          <a:xfrm>
            <a:off x="6248400" y="5486400"/>
            <a:ext cx="990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4" name="Rectangle 55"/>
          <p:cNvSpPr>
            <a:spLocks noChangeArrowheads="1"/>
          </p:cNvSpPr>
          <p:nvPr/>
        </p:nvSpPr>
        <p:spPr bwMode="auto">
          <a:xfrm>
            <a:off x="5029200" y="4953000"/>
            <a:ext cx="78105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i="1">
                <a:latin typeface="Arial" charset="0"/>
              </a:rPr>
              <a:t>global </a:t>
            </a:r>
          </a:p>
          <a:p>
            <a:pPr algn="ctr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i="1">
                <a:latin typeface="Arial" charset="0"/>
              </a:rPr>
              <a:t>delta</a:t>
            </a:r>
          </a:p>
        </p:txBody>
      </p:sp>
      <p:sp>
        <p:nvSpPr>
          <p:cNvPr id="7195" name="Line 56"/>
          <p:cNvSpPr>
            <a:spLocks noChangeShapeType="1"/>
          </p:cNvSpPr>
          <p:nvPr/>
        </p:nvSpPr>
        <p:spPr bwMode="auto">
          <a:xfrm>
            <a:off x="5181600" y="551815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6" name="Rectangle 68"/>
          <p:cNvSpPr>
            <a:spLocks noChangeArrowheads="1"/>
          </p:cNvSpPr>
          <p:nvPr/>
        </p:nvSpPr>
        <p:spPr bwMode="auto">
          <a:xfrm>
            <a:off x="2667000" y="5167313"/>
            <a:ext cx="990600" cy="319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7" name="Rectangle 69"/>
          <p:cNvSpPr>
            <a:spLocks noChangeArrowheads="1"/>
          </p:cNvSpPr>
          <p:nvPr/>
        </p:nvSpPr>
        <p:spPr bwMode="auto">
          <a:xfrm>
            <a:off x="2667000" y="5486400"/>
            <a:ext cx="990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8" name="Rectangle 70"/>
          <p:cNvSpPr>
            <a:spLocks noChangeArrowheads="1"/>
          </p:cNvSpPr>
          <p:nvPr/>
        </p:nvSpPr>
        <p:spPr bwMode="auto">
          <a:xfrm>
            <a:off x="2667000" y="5791200"/>
            <a:ext cx="990600" cy="319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9" name="Rectangle 71"/>
          <p:cNvSpPr>
            <a:spLocks noChangeArrowheads="1"/>
          </p:cNvSpPr>
          <p:nvPr/>
        </p:nvSpPr>
        <p:spPr bwMode="auto">
          <a:xfrm>
            <a:off x="1981200" y="5202238"/>
            <a:ext cx="4095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28</a:t>
            </a:r>
          </a:p>
        </p:txBody>
      </p:sp>
      <p:sp>
        <p:nvSpPr>
          <p:cNvPr id="7200" name="Rectangle 72"/>
          <p:cNvSpPr>
            <a:spLocks noChangeArrowheads="1"/>
          </p:cNvSpPr>
          <p:nvPr/>
        </p:nvSpPr>
        <p:spPr bwMode="auto">
          <a:xfrm>
            <a:off x="1981200" y="5507038"/>
            <a:ext cx="4095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29</a:t>
            </a:r>
          </a:p>
        </p:txBody>
      </p:sp>
      <p:sp>
        <p:nvSpPr>
          <p:cNvPr id="7201" name="Rectangle 73"/>
          <p:cNvSpPr>
            <a:spLocks noChangeArrowheads="1"/>
          </p:cNvSpPr>
          <p:nvPr/>
        </p:nvSpPr>
        <p:spPr bwMode="auto">
          <a:xfrm>
            <a:off x="1981200" y="5811838"/>
            <a:ext cx="4095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28</a:t>
            </a:r>
          </a:p>
        </p:txBody>
      </p:sp>
      <p:sp>
        <p:nvSpPr>
          <p:cNvPr id="7202" name="Rectangle 74"/>
          <p:cNvSpPr>
            <a:spLocks noChangeArrowheads="1"/>
          </p:cNvSpPr>
          <p:nvPr/>
        </p:nvSpPr>
        <p:spPr bwMode="auto">
          <a:xfrm>
            <a:off x="2971800" y="5811838"/>
            <a:ext cx="4095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29</a:t>
            </a:r>
          </a:p>
        </p:txBody>
      </p:sp>
      <p:sp>
        <p:nvSpPr>
          <p:cNvPr id="7203" name="Rectangle 75"/>
          <p:cNvSpPr>
            <a:spLocks noChangeArrowheads="1"/>
          </p:cNvSpPr>
          <p:nvPr/>
        </p:nvSpPr>
        <p:spPr bwMode="auto">
          <a:xfrm>
            <a:off x="1219200" y="5160963"/>
            <a:ext cx="501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 i="1">
                <a:latin typeface="Arial" charset="0"/>
              </a:rPr>
              <a:t> 27</a:t>
            </a:r>
            <a:endParaRPr lang="en-US" sz="1800" i="1">
              <a:latin typeface="Arial" charset="0"/>
            </a:endParaRPr>
          </a:p>
        </p:txBody>
      </p:sp>
      <p:sp>
        <p:nvSpPr>
          <p:cNvPr id="7204" name="Rectangle 76"/>
          <p:cNvSpPr>
            <a:spLocks noChangeArrowheads="1"/>
          </p:cNvSpPr>
          <p:nvPr/>
        </p:nvSpPr>
        <p:spPr bwMode="auto">
          <a:xfrm>
            <a:off x="1219200" y="5486400"/>
            <a:ext cx="501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 i="1">
                <a:latin typeface="Arial" charset="0"/>
              </a:rPr>
              <a:t> 28</a:t>
            </a:r>
            <a:endParaRPr lang="en-US" sz="1800" i="1">
              <a:latin typeface="Arial" charset="0"/>
            </a:endParaRPr>
          </a:p>
        </p:txBody>
      </p:sp>
      <p:sp>
        <p:nvSpPr>
          <p:cNvPr id="7205" name="Rectangle 77"/>
          <p:cNvSpPr>
            <a:spLocks noChangeArrowheads="1"/>
          </p:cNvSpPr>
          <p:nvPr/>
        </p:nvSpPr>
        <p:spPr bwMode="auto">
          <a:xfrm>
            <a:off x="1219200" y="5791200"/>
            <a:ext cx="501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 i="1">
                <a:latin typeface="Arial" charset="0"/>
              </a:rPr>
              <a:t> 29</a:t>
            </a:r>
          </a:p>
        </p:txBody>
      </p:sp>
      <p:sp>
        <p:nvSpPr>
          <p:cNvPr id="7206" name="Rectangle 79"/>
          <p:cNvSpPr>
            <a:spLocks noChangeArrowheads="1"/>
          </p:cNvSpPr>
          <p:nvPr/>
        </p:nvSpPr>
        <p:spPr bwMode="auto">
          <a:xfrm>
            <a:off x="1524000" y="4876800"/>
            <a:ext cx="11287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1st predict.</a:t>
            </a:r>
            <a:endParaRPr lang="en-US" sz="1400" b="1" i="1">
              <a:latin typeface="Arial" charset="0"/>
            </a:endParaRPr>
          </a:p>
        </p:txBody>
      </p:sp>
      <p:sp>
        <p:nvSpPr>
          <p:cNvPr id="7207" name="Rectangle 80"/>
          <p:cNvSpPr>
            <a:spLocks noChangeArrowheads="1"/>
          </p:cNvSpPr>
          <p:nvPr/>
        </p:nvSpPr>
        <p:spPr bwMode="auto">
          <a:xfrm>
            <a:off x="1676400" y="5167313"/>
            <a:ext cx="990600" cy="319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08" name="Rectangle 81"/>
          <p:cNvSpPr>
            <a:spLocks noChangeArrowheads="1"/>
          </p:cNvSpPr>
          <p:nvPr/>
        </p:nvSpPr>
        <p:spPr bwMode="auto">
          <a:xfrm>
            <a:off x="1676400" y="5791200"/>
            <a:ext cx="990600" cy="319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09" name="Rectangle 82"/>
          <p:cNvSpPr>
            <a:spLocks noChangeArrowheads="1"/>
          </p:cNvSpPr>
          <p:nvPr/>
        </p:nvSpPr>
        <p:spPr bwMode="auto">
          <a:xfrm>
            <a:off x="1676400" y="5486400"/>
            <a:ext cx="990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10" name="Rectangle 83"/>
          <p:cNvSpPr>
            <a:spLocks noChangeArrowheads="1"/>
          </p:cNvSpPr>
          <p:nvPr/>
        </p:nvSpPr>
        <p:spPr bwMode="auto">
          <a:xfrm>
            <a:off x="2667000" y="4876800"/>
            <a:ext cx="11874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2nd predict.</a:t>
            </a:r>
          </a:p>
        </p:txBody>
      </p:sp>
      <p:sp>
        <p:nvSpPr>
          <p:cNvPr id="7211" name="Rectangle 84"/>
          <p:cNvSpPr>
            <a:spLocks noChangeArrowheads="1"/>
          </p:cNvSpPr>
          <p:nvPr/>
        </p:nvSpPr>
        <p:spPr bwMode="auto">
          <a:xfrm>
            <a:off x="381000" y="4953000"/>
            <a:ext cx="906463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i="1">
                <a:latin typeface="Arial" charset="0"/>
              </a:rPr>
              <a:t>miss </a:t>
            </a:r>
          </a:p>
          <a:p>
            <a:pPr algn="ctr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i="1">
                <a:latin typeface="Arial" charset="0"/>
              </a:rPr>
              <a:t>address</a:t>
            </a:r>
          </a:p>
        </p:txBody>
      </p:sp>
      <p:sp>
        <p:nvSpPr>
          <p:cNvPr id="7212" name="Line 85"/>
          <p:cNvSpPr>
            <a:spLocks noChangeShapeType="1"/>
          </p:cNvSpPr>
          <p:nvPr/>
        </p:nvSpPr>
        <p:spPr bwMode="auto">
          <a:xfrm>
            <a:off x="609600" y="551815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13" name="Rectangle 89"/>
          <p:cNvSpPr>
            <a:spLocks noChangeArrowheads="1"/>
          </p:cNvSpPr>
          <p:nvPr/>
        </p:nvSpPr>
        <p:spPr bwMode="auto">
          <a:xfrm>
            <a:off x="6096000" y="4876800"/>
            <a:ext cx="11287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1st predict.</a:t>
            </a:r>
            <a:endParaRPr lang="en-US" sz="1400" b="1" i="1">
              <a:latin typeface="Arial" charset="0"/>
            </a:endParaRPr>
          </a:p>
        </p:txBody>
      </p:sp>
      <p:sp>
        <p:nvSpPr>
          <p:cNvPr id="7214" name="Rectangle 90"/>
          <p:cNvSpPr>
            <a:spLocks noChangeArrowheads="1"/>
          </p:cNvSpPr>
          <p:nvPr/>
        </p:nvSpPr>
        <p:spPr bwMode="auto">
          <a:xfrm>
            <a:off x="7239000" y="4876800"/>
            <a:ext cx="11874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2nd predict.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08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3D8A085B-54A3-46E7-BF01-27562FD2544E}" type="slidenum">
              <a:rPr lang="en-US" sz="1200" smtClean="0">
                <a:solidFill>
                  <a:srgbClr val="003399"/>
                </a:solidFill>
                <a:latin typeface="Times New Roman" pitchFamily="18" charset="0"/>
              </a:rPr>
              <a:pPr eaLnBrk="1" hangingPunct="1"/>
              <a:t>65</a:t>
            </a:fld>
            <a:endParaRPr lang="en-US" sz="12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History Buffer (GHB)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4610100" cy="48768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Holds miss address history in FIFO order</a:t>
            </a:r>
          </a:p>
          <a:p>
            <a:pPr eaLnBrk="1" hangingPunct="1">
              <a:lnSpc>
                <a:spcPct val="85000"/>
              </a:lnSpc>
            </a:pPr>
            <a:r>
              <a:rPr lang="en-US" dirty="0" smtClean="0"/>
              <a:t>Linked lists within GHB connect related addresses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Same static load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Same global miss address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Same global delta</a:t>
            </a:r>
          </a:p>
          <a:p>
            <a:pPr lvl="1" eaLnBrk="1" hangingPunct="1">
              <a:lnSpc>
                <a:spcPct val="85000"/>
              </a:lnSpc>
            </a:pPr>
            <a:endParaRPr lang="en-US" dirty="0" smtClean="0"/>
          </a:p>
          <a:p>
            <a:pPr lvl="1" eaLnBrk="1" hangingPunct="1">
              <a:lnSpc>
                <a:spcPct val="85000"/>
              </a:lnSpc>
            </a:pPr>
            <a:endParaRPr lang="en-US" dirty="0" smtClean="0"/>
          </a:p>
        </p:txBody>
      </p:sp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7391400" y="2743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7391400" y="3200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0" name="Rectangle 15"/>
          <p:cNvSpPr>
            <a:spLocks noChangeArrowheads="1"/>
          </p:cNvSpPr>
          <p:nvPr/>
        </p:nvSpPr>
        <p:spPr bwMode="auto">
          <a:xfrm>
            <a:off x="7391400" y="3429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1" name="Rectangle 16"/>
          <p:cNvSpPr>
            <a:spLocks noChangeArrowheads="1"/>
          </p:cNvSpPr>
          <p:nvPr/>
        </p:nvSpPr>
        <p:spPr bwMode="auto">
          <a:xfrm>
            <a:off x="7391400" y="3657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7391400" y="3886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3" name="Rectangle 18"/>
          <p:cNvSpPr>
            <a:spLocks noChangeArrowheads="1"/>
          </p:cNvSpPr>
          <p:nvPr/>
        </p:nvSpPr>
        <p:spPr bwMode="auto">
          <a:xfrm>
            <a:off x="7391400" y="4114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4" name="Rectangle 19"/>
          <p:cNvSpPr>
            <a:spLocks noChangeArrowheads="1"/>
          </p:cNvSpPr>
          <p:nvPr/>
        </p:nvSpPr>
        <p:spPr bwMode="auto">
          <a:xfrm>
            <a:off x="7391400" y="4343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5" name="Text Box 28"/>
          <p:cNvSpPr txBox="1">
            <a:spLocks noChangeArrowheads="1"/>
          </p:cNvSpPr>
          <p:nvPr/>
        </p:nvSpPr>
        <p:spPr bwMode="auto">
          <a:xfrm>
            <a:off x="6629400" y="1524000"/>
            <a:ext cx="22304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Global History Buffer</a:t>
            </a:r>
            <a:endParaRPr lang="en-US" sz="1600" i="1">
              <a:latin typeface="Arial" charset="0"/>
            </a:endParaRPr>
          </a:p>
        </p:txBody>
      </p:sp>
      <p:sp>
        <p:nvSpPr>
          <p:cNvPr id="8206" name="Rectangle 29"/>
          <p:cNvSpPr>
            <a:spLocks noChangeArrowheads="1"/>
          </p:cNvSpPr>
          <p:nvPr/>
        </p:nvSpPr>
        <p:spPr bwMode="auto">
          <a:xfrm>
            <a:off x="7086600" y="5410200"/>
            <a:ext cx="170815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miss addresses</a:t>
            </a:r>
          </a:p>
        </p:txBody>
      </p:sp>
      <p:sp>
        <p:nvSpPr>
          <p:cNvPr id="8207" name="Rectangle 31"/>
          <p:cNvSpPr>
            <a:spLocks noChangeArrowheads="1"/>
          </p:cNvSpPr>
          <p:nvPr/>
        </p:nvSpPr>
        <p:spPr bwMode="auto">
          <a:xfrm>
            <a:off x="5943600" y="27432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8" name="Rectangle 32"/>
          <p:cNvSpPr>
            <a:spLocks noChangeArrowheads="1"/>
          </p:cNvSpPr>
          <p:nvPr/>
        </p:nvSpPr>
        <p:spPr bwMode="auto">
          <a:xfrm>
            <a:off x="5943600" y="32004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9" name="Rectangle 33"/>
          <p:cNvSpPr>
            <a:spLocks noChangeArrowheads="1"/>
          </p:cNvSpPr>
          <p:nvPr/>
        </p:nvSpPr>
        <p:spPr bwMode="auto">
          <a:xfrm>
            <a:off x="5943600" y="29718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0" name="Rectangle 35"/>
          <p:cNvSpPr>
            <a:spLocks noChangeArrowheads="1"/>
          </p:cNvSpPr>
          <p:nvPr/>
        </p:nvSpPr>
        <p:spPr bwMode="auto">
          <a:xfrm>
            <a:off x="5638800" y="2362200"/>
            <a:ext cx="130175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Index Table</a:t>
            </a:r>
            <a:endParaRPr lang="en-US" sz="1600">
              <a:latin typeface="Arial" charset="0"/>
            </a:endParaRPr>
          </a:p>
        </p:txBody>
      </p:sp>
      <p:sp>
        <p:nvSpPr>
          <p:cNvPr id="262184" name="Freeform 40"/>
          <p:cNvSpPr>
            <a:spLocks/>
          </p:cNvSpPr>
          <p:nvPr/>
        </p:nvSpPr>
        <p:spPr bwMode="auto">
          <a:xfrm>
            <a:off x="7924800" y="4038600"/>
            <a:ext cx="762000" cy="457200"/>
          </a:xfrm>
          <a:custGeom>
            <a:avLst/>
            <a:gdLst>
              <a:gd name="T0" fmla="*/ 0 w 480"/>
              <a:gd name="T1" fmla="*/ 457200 h 336"/>
              <a:gd name="T2" fmla="*/ 685800 w 480"/>
              <a:gd name="T3" fmla="*/ 195943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2" name="Rectangle 48"/>
          <p:cNvSpPr>
            <a:spLocks noChangeArrowheads="1"/>
          </p:cNvSpPr>
          <p:nvPr/>
        </p:nvSpPr>
        <p:spPr bwMode="auto">
          <a:xfrm>
            <a:off x="7391400" y="2971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93" name="Line 49"/>
          <p:cNvSpPr>
            <a:spLocks noChangeShapeType="1"/>
          </p:cNvSpPr>
          <p:nvPr/>
        </p:nvSpPr>
        <p:spPr bwMode="auto">
          <a:xfrm>
            <a:off x="6248400" y="3276600"/>
            <a:ext cx="11430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94" name="Freeform 50"/>
          <p:cNvSpPr>
            <a:spLocks/>
          </p:cNvSpPr>
          <p:nvPr/>
        </p:nvSpPr>
        <p:spPr bwMode="auto">
          <a:xfrm>
            <a:off x="7924800" y="3581400"/>
            <a:ext cx="762000" cy="457200"/>
          </a:xfrm>
          <a:custGeom>
            <a:avLst/>
            <a:gdLst>
              <a:gd name="T0" fmla="*/ 0 w 480"/>
              <a:gd name="T1" fmla="*/ 457200 h 336"/>
              <a:gd name="T2" fmla="*/ 685800 w 480"/>
              <a:gd name="T3" fmla="*/ 195943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95" name="Freeform 51"/>
          <p:cNvSpPr>
            <a:spLocks/>
          </p:cNvSpPr>
          <p:nvPr/>
        </p:nvSpPr>
        <p:spPr bwMode="auto">
          <a:xfrm>
            <a:off x="7924800" y="3124200"/>
            <a:ext cx="762000" cy="457200"/>
          </a:xfrm>
          <a:custGeom>
            <a:avLst/>
            <a:gdLst>
              <a:gd name="T0" fmla="*/ 0 w 480"/>
              <a:gd name="T1" fmla="*/ 457200 h 336"/>
              <a:gd name="T2" fmla="*/ 685800 w 480"/>
              <a:gd name="T3" fmla="*/ 195943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6" name="AutoShape 52"/>
          <p:cNvSpPr>
            <a:spLocks noChangeArrowheads="1"/>
          </p:cNvSpPr>
          <p:nvPr/>
        </p:nvSpPr>
        <p:spPr bwMode="auto">
          <a:xfrm>
            <a:off x="7391400" y="4572000"/>
            <a:ext cx="990600" cy="762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7" name="Text Box 53"/>
          <p:cNvSpPr txBox="1">
            <a:spLocks noChangeArrowheads="1"/>
          </p:cNvSpPr>
          <p:nvPr/>
        </p:nvSpPr>
        <p:spPr bwMode="auto">
          <a:xfrm rot="-5400000">
            <a:off x="7650957" y="492204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800" b="1">
                <a:latin typeface="Arial" charset="0"/>
              </a:rPr>
              <a:t>FI</a:t>
            </a:r>
          </a:p>
        </p:txBody>
      </p:sp>
      <p:sp>
        <p:nvSpPr>
          <p:cNvPr id="262198" name="Rectangle 54"/>
          <p:cNvSpPr>
            <a:spLocks noChangeArrowheads="1"/>
          </p:cNvSpPr>
          <p:nvPr/>
        </p:nvSpPr>
        <p:spPr bwMode="auto">
          <a:xfrm>
            <a:off x="4495800" y="3200400"/>
            <a:ext cx="10064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Load PC</a:t>
            </a:r>
          </a:p>
        </p:txBody>
      </p:sp>
      <p:sp>
        <p:nvSpPr>
          <p:cNvPr id="262199" name="Line 55"/>
          <p:cNvSpPr>
            <a:spLocks noChangeShapeType="1"/>
          </p:cNvSpPr>
          <p:nvPr/>
        </p:nvSpPr>
        <p:spPr bwMode="auto">
          <a:xfrm>
            <a:off x="5486400" y="335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00" name="Rectangle 56"/>
          <p:cNvSpPr>
            <a:spLocks noChangeArrowheads="1"/>
          </p:cNvSpPr>
          <p:nvPr/>
        </p:nvSpPr>
        <p:spPr bwMode="auto">
          <a:xfrm>
            <a:off x="533400" y="4876800"/>
            <a:ext cx="46101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70000"/>
              </a:spcBef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Linked list walk is short compared with L2 miss latency</a:t>
            </a:r>
          </a:p>
        </p:txBody>
      </p:sp>
      <p:sp>
        <p:nvSpPr>
          <p:cNvPr id="8221" name="AutoShape 57"/>
          <p:cNvSpPr>
            <a:spLocks noChangeArrowheads="1"/>
          </p:cNvSpPr>
          <p:nvPr/>
        </p:nvSpPr>
        <p:spPr bwMode="auto">
          <a:xfrm>
            <a:off x="7391400" y="2057400"/>
            <a:ext cx="9906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22" name="Text Box 58"/>
          <p:cNvSpPr txBox="1">
            <a:spLocks noChangeArrowheads="1"/>
          </p:cNvSpPr>
          <p:nvPr/>
        </p:nvSpPr>
        <p:spPr bwMode="auto">
          <a:xfrm rot="-5400000">
            <a:off x="7460457" y="4502943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800" b="1">
                <a:latin typeface="Arial" charset="0"/>
              </a:rPr>
              <a:t>FO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63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2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  <p:bldP spid="262184" grpId="0" animBg="1"/>
      <p:bldP spid="262193" grpId="0" animBg="1"/>
      <p:bldP spid="262194" grpId="0" animBg="1"/>
      <p:bldP spid="262195" grpId="0" animBg="1"/>
      <p:bldP spid="262198" grpId="0"/>
      <p:bldP spid="262199" grpId="0" animBg="1"/>
      <p:bldP spid="262200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B7B745AF-D875-4CC2-A9CA-EF6D7D55F7C7}" type="slidenum">
              <a:rPr lang="en-US" sz="1200" smtClean="0">
                <a:solidFill>
                  <a:srgbClr val="003399"/>
                </a:solidFill>
                <a:latin typeface="Times New Roman" pitchFamily="18" charset="0"/>
              </a:rPr>
              <a:pPr eaLnBrk="1" hangingPunct="1"/>
              <a:t>66</a:t>
            </a:fld>
            <a:endParaRPr lang="en-US" sz="12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148733" name="Line 253"/>
          <p:cNvSpPr>
            <a:spLocks noChangeShapeType="1"/>
          </p:cNvSpPr>
          <p:nvPr/>
        </p:nvSpPr>
        <p:spPr bwMode="auto">
          <a:xfrm>
            <a:off x="3733800" y="2971800"/>
            <a:ext cx="1295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34" name="Line 254"/>
          <p:cNvSpPr>
            <a:spLocks noChangeShapeType="1"/>
          </p:cNvSpPr>
          <p:nvPr/>
        </p:nvSpPr>
        <p:spPr bwMode="auto">
          <a:xfrm>
            <a:off x="3733800" y="2743200"/>
            <a:ext cx="1295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36" name="Freeform 256"/>
          <p:cNvSpPr>
            <a:spLocks/>
          </p:cNvSpPr>
          <p:nvPr/>
        </p:nvSpPr>
        <p:spPr bwMode="auto">
          <a:xfrm>
            <a:off x="6858000" y="2971800"/>
            <a:ext cx="762000" cy="685800"/>
          </a:xfrm>
          <a:custGeom>
            <a:avLst/>
            <a:gdLst>
              <a:gd name="T0" fmla="*/ 0 w 480"/>
              <a:gd name="T1" fmla="*/ 685800 h 336"/>
              <a:gd name="T2" fmla="*/ 685800 w 480"/>
              <a:gd name="T3" fmla="*/ 293914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35" name="Freeform 255"/>
          <p:cNvSpPr>
            <a:spLocks/>
          </p:cNvSpPr>
          <p:nvPr/>
        </p:nvSpPr>
        <p:spPr bwMode="auto">
          <a:xfrm>
            <a:off x="6858000" y="3657600"/>
            <a:ext cx="762000" cy="457200"/>
          </a:xfrm>
          <a:custGeom>
            <a:avLst/>
            <a:gdLst>
              <a:gd name="T0" fmla="*/ 0 w 480"/>
              <a:gd name="T1" fmla="*/ 457200 h 336"/>
              <a:gd name="T2" fmla="*/ 685800 w 480"/>
              <a:gd name="T3" fmla="*/ 195943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37" name="Freeform 257"/>
          <p:cNvSpPr>
            <a:spLocks/>
          </p:cNvSpPr>
          <p:nvPr/>
        </p:nvSpPr>
        <p:spPr bwMode="auto">
          <a:xfrm>
            <a:off x="6858000" y="2743200"/>
            <a:ext cx="762000" cy="762000"/>
          </a:xfrm>
          <a:custGeom>
            <a:avLst/>
            <a:gdLst>
              <a:gd name="T0" fmla="*/ 0 w 480"/>
              <a:gd name="T1" fmla="*/ 762000 h 336"/>
              <a:gd name="T2" fmla="*/ 685800 w 480"/>
              <a:gd name="T3" fmla="*/ 326571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89" name="Freeform 109"/>
          <p:cNvSpPr>
            <a:spLocks/>
          </p:cNvSpPr>
          <p:nvPr/>
        </p:nvSpPr>
        <p:spPr bwMode="auto">
          <a:xfrm>
            <a:off x="6858000" y="3276600"/>
            <a:ext cx="762000" cy="685800"/>
          </a:xfrm>
          <a:custGeom>
            <a:avLst/>
            <a:gdLst>
              <a:gd name="T0" fmla="*/ 0 w 528"/>
              <a:gd name="T1" fmla="*/ 685800 h 384"/>
              <a:gd name="T2" fmla="*/ 692727 w 528"/>
              <a:gd name="T3" fmla="*/ 171450 h 384"/>
              <a:gd name="T4" fmla="*/ 415636 w 528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384">
                <a:moveTo>
                  <a:pt x="0" y="384"/>
                </a:moveTo>
                <a:cubicBezTo>
                  <a:pt x="216" y="272"/>
                  <a:pt x="432" y="160"/>
                  <a:pt x="480" y="96"/>
                </a:cubicBezTo>
                <a:cubicBezTo>
                  <a:pt x="528" y="32"/>
                  <a:pt x="408" y="16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88" name="Freeform 108"/>
          <p:cNvSpPr>
            <a:spLocks/>
          </p:cNvSpPr>
          <p:nvPr/>
        </p:nvSpPr>
        <p:spPr bwMode="auto">
          <a:xfrm>
            <a:off x="6858000" y="3962400"/>
            <a:ext cx="762000" cy="457200"/>
          </a:xfrm>
          <a:custGeom>
            <a:avLst/>
            <a:gdLst>
              <a:gd name="T0" fmla="*/ 0 w 480"/>
              <a:gd name="T1" fmla="*/ 457200 h 336"/>
              <a:gd name="T2" fmla="*/ 685800 w 480"/>
              <a:gd name="T3" fmla="*/ 195943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32" name="Rectangle 252"/>
          <p:cNvSpPr>
            <a:spLocks noChangeArrowheads="1"/>
          </p:cNvSpPr>
          <p:nvPr/>
        </p:nvSpPr>
        <p:spPr bwMode="auto">
          <a:xfrm>
            <a:off x="5029200" y="4038600"/>
            <a:ext cx="12954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30" name="Rectangle 250"/>
          <p:cNvSpPr>
            <a:spLocks noChangeArrowheads="1"/>
          </p:cNvSpPr>
          <p:nvPr/>
        </p:nvSpPr>
        <p:spPr bwMode="auto">
          <a:xfrm>
            <a:off x="5029200" y="3352800"/>
            <a:ext cx="12954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29" name="Rectangle 249"/>
          <p:cNvSpPr>
            <a:spLocks noChangeArrowheads="1"/>
          </p:cNvSpPr>
          <p:nvPr/>
        </p:nvSpPr>
        <p:spPr bwMode="auto">
          <a:xfrm>
            <a:off x="3276600" y="3124200"/>
            <a:ext cx="990600" cy="228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699" name="Rectangle 219"/>
          <p:cNvSpPr>
            <a:spLocks noChangeArrowheads="1"/>
          </p:cNvSpPr>
          <p:nvPr/>
        </p:nvSpPr>
        <p:spPr bwMode="auto">
          <a:xfrm>
            <a:off x="5029200" y="4267200"/>
            <a:ext cx="1295400" cy="228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694" name="Rectangle 214"/>
          <p:cNvSpPr>
            <a:spLocks noChangeArrowheads="1"/>
          </p:cNvSpPr>
          <p:nvPr/>
        </p:nvSpPr>
        <p:spPr bwMode="auto">
          <a:xfrm>
            <a:off x="5029200" y="3810000"/>
            <a:ext cx="1295400" cy="228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675" name="Rectangle 195"/>
          <p:cNvSpPr>
            <a:spLocks noChangeArrowheads="1"/>
          </p:cNvSpPr>
          <p:nvPr/>
        </p:nvSpPr>
        <p:spPr bwMode="auto">
          <a:xfrm>
            <a:off x="5029200" y="3124200"/>
            <a:ext cx="1295400" cy="228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124200" y="1295400"/>
            <a:ext cx="22510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Miss Address Stream</a:t>
            </a:r>
          </a:p>
        </p:txBody>
      </p:sp>
      <p:sp>
        <p:nvSpPr>
          <p:cNvPr id="9234" name="Rectangle 63"/>
          <p:cNvSpPr>
            <a:spLocks noChangeArrowheads="1"/>
          </p:cNvSpPr>
          <p:nvPr/>
        </p:nvSpPr>
        <p:spPr bwMode="auto">
          <a:xfrm>
            <a:off x="5029200" y="26670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5" name="Rectangle 65"/>
          <p:cNvSpPr>
            <a:spLocks noChangeArrowheads="1"/>
          </p:cNvSpPr>
          <p:nvPr/>
        </p:nvSpPr>
        <p:spPr bwMode="auto">
          <a:xfrm>
            <a:off x="5029200" y="31242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6" name="Rectangle 66"/>
          <p:cNvSpPr>
            <a:spLocks noChangeArrowheads="1"/>
          </p:cNvSpPr>
          <p:nvPr/>
        </p:nvSpPr>
        <p:spPr bwMode="auto">
          <a:xfrm>
            <a:off x="5029200" y="33528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7" name="Rectangle 67"/>
          <p:cNvSpPr>
            <a:spLocks noChangeArrowheads="1"/>
          </p:cNvSpPr>
          <p:nvPr/>
        </p:nvSpPr>
        <p:spPr bwMode="auto">
          <a:xfrm>
            <a:off x="5029200" y="35814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8" name="Rectangle 68"/>
          <p:cNvSpPr>
            <a:spLocks noChangeArrowheads="1"/>
          </p:cNvSpPr>
          <p:nvPr/>
        </p:nvSpPr>
        <p:spPr bwMode="auto">
          <a:xfrm>
            <a:off x="5029200" y="38100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9" name="Rectangle 69"/>
          <p:cNvSpPr>
            <a:spLocks noChangeArrowheads="1"/>
          </p:cNvSpPr>
          <p:nvPr/>
        </p:nvSpPr>
        <p:spPr bwMode="auto">
          <a:xfrm>
            <a:off x="5029200" y="44958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0" name="Rectangle 70"/>
          <p:cNvSpPr>
            <a:spLocks noChangeArrowheads="1"/>
          </p:cNvSpPr>
          <p:nvPr/>
        </p:nvSpPr>
        <p:spPr bwMode="auto">
          <a:xfrm>
            <a:off x="5029200" y="42672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1" name="Rectangle 72"/>
          <p:cNvSpPr>
            <a:spLocks noChangeArrowheads="1"/>
          </p:cNvSpPr>
          <p:nvPr/>
        </p:nvSpPr>
        <p:spPr bwMode="auto">
          <a:xfrm>
            <a:off x="6324600" y="2667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2" name="Rectangle 73"/>
          <p:cNvSpPr>
            <a:spLocks noChangeArrowheads="1"/>
          </p:cNvSpPr>
          <p:nvPr/>
        </p:nvSpPr>
        <p:spPr bwMode="auto">
          <a:xfrm>
            <a:off x="6324600" y="2895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3" name="Rectangle 74"/>
          <p:cNvSpPr>
            <a:spLocks noChangeArrowheads="1"/>
          </p:cNvSpPr>
          <p:nvPr/>
        </p:nvSpPr>
        <p:spPr bwMode="auto">
          <a:xfrm>
            <a:off x="63246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4" name="Rectangle 75"/>
          <p:cNvSpPr>
            <a:spLocks noChangeArrowheads="1"/>
          </p:cNvSpPr>
          <p:nvPr/>
        </p:nvSpPr>
        <p:spPr bwMode="auto">
          <a:xfrm>
            <a:off x="6324600" y="3352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5" name="Rectangle 76"/>
          <p:cNvSpPr>
            <a:spLocks noChangeArrowheads="1"/>
          </p:cNvSpPr>
          <p:nvPr/>
        </p:nvSpPr>
        <p:spPr bwMode="auto">
          <a:xfrm>
            <a:off x="6324600" y="3581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6" name="Rectangle 77"/>
          <p:cNvSpPr>
            <a:spLocks noChangeArrowheads="1"/>
          </p:cNvSpPr>
          <p:nvPr/>
        </p:nvSpPr>
        <p:spPr bwMode="auto">
          <a:xfrm>
            <a:off x="6324600" y="3810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7" name="Rectangle 79"/>
          <p:cNvSpPr>
            <a:spLocks noChangeArrowheads="1"/>
          </p:cNvSpPr>
          <p:nvPr/>
        </p:nvSpPr>
        <p:spPr bwMode="auto">
          <a:xfrm>
            <a:off x="6324600" y="4267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8" name="Rectangle 80"/>
          <p:cNvSpPr>
            <a:spLocks noChangeArrowheads="1"/>
          </p:cNvSpPr>
          <p:nvPr/>
        </p:nvSpPr>
        <p:spPr bwMode="auto">
          <a:xfrm>
            <a:off x="6324600" y="4038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49" name="Text Box 81"/>
          <p:cNvSpPr txBox="1">
            <a:spLocks noChangeArrowheads="1"/>
          </p:cNvSpPr>
          <p:nvPr/>
        </p:nvSpPr>
        <p:spPr bwMode="auto">
          <a:xfrm>
            <a:off x="5105400" y="2133600"/>
            <a:ext cx="22304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Global History Buffer</a:t>
            </a:r>
            <a:endParaRPr lang="en-US" sz="1600" i="1">
              <a:latin typeface="Arial" charset="0"/>
            </a:endParaRPr>
          </a:p>
        </p:txBody>
      </p:sp>
      <p:sp>
        <p:nvSpPr>
          <p:cNvPr id="9250" name="Rectangle 82"/>
          <p:cNvSpPr>
            <a:spLocks noChangeArrowheads="1"/>
          </p:cNvSpPr>
          <p:nvPr/>
        </p:nvSpPr>
        <p:spPr bwMode="auto">
          <a:xfrm>
            <a:off x="4953000" y="2362200"/>
            <a:ext cx="13811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miss address</a:t>
            </a:r>
          </a:p>
        </p:txBody>
      </p:sp>
      <p:sp>
        <p:nvSpPr>
          <p:cNvPr id="9251" name="Rectangle 83"/>
          <p:cNvSpPr>
            <a:spLocks noChangeArrowheads="1"/>
          </p:cNvSpPr>
          <p:nvPr/>
        </p:nvSpPr>
        <p:spPr bwMode="auto">
          <a:xfrm>
            <a:off x="6477000" y="2362200"/>
            <a:ext cx="804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pointer</a:t>
            </a:r>
          </a:p>
        </p:txBody>
      </p:sp>
      <p:sp>
        <p:nvSpPr>
          <p:cNvPr id="9252" name="Rectangle 84"/>
          <p:cNvSpPr>
            <a:spLocks noChangeArrowheads="1"/>
          </p:cNvSpPr>
          <p:nvPr/>
        </p:nvSpPr>
        <p:spPr bwMode="auto">
          <a:xfrm>
            <a:off x="3276600" y="2667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53" name="Rectangle 85"/>
          <p:cNvSpPr>
            <a:spLocks noChangeArrowheads="1"/>
          </p:cNvSpPr>
          <p:nvPr/>
        </p:nvSpPr>
        <p:spPr bwMode="auto">
          <a:xfrm>
            <a:off x="32766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54" name="Rectangle 86"/>
          <p:cNvSpPr>
            <a:spLocks noChangeArrowheads="1"/>
          </p:cNvSpPr>
          <p:nvPr/>
        </p:nvSpPr>
        <p:spPr bwMode="auto">
          <a:xfrm>
            <a:off x="3276600" y="2895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55" name="Rectangle 87"/>
          <p:cNvSpPr>
            <a:spLocks noChangeArrowheads="1"/>
          </p:cNvSpPr>
          <p:nvPr/>
        </p:nvSpPr>
        <p:spPr bwMode="auto">
          <a:xfrm>
            <a:off x="3352800" y="2362200"/>
            <a:ext cx="804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pointer</a:t>
            </a:r>
          </a:p>
        </p:txBody>
      </p:sp>
      <p:sp>
        <p:nvSpPr>
          <p:cNvPr id="9256" name="Rectangle 88"/>
          <p:cNvSpPr>
            <a:spLocks noChangeArrowheads="1"/>
          </p:cNvSpPr>
          <p:nvPr/>
        </p:nvSpPr>
        <p:spPr bwMode="auto">
          <a:xfrm>
            <a:off x="3200400" y="2108200"/>
            <a:ext cx="130175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Index Table</a:t>
            </a:r>
            <a:endParaRPr lang="en-US" sz="1600">
              <a:latin typeface="Arial" charset="0"/>
            </a:endParaRPr>
          </a:p>
        </p:txBody>
      </p:sp>
      <p:sp>
        <p:nvSpPr>
          <p:cNvPr id="9257" name="Rectangle 98"/>
          <p:cNvSpPr>
            <a:spLocks noChangeArrowheads="1"/>
          </p:cNvSpPr>
          <p:nvPr/>
        </p:nvSpPr>
        <p:spPr bwMode="auto">
          <a:xfrm>
            <a:off x="2895600" y="289560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 i="1">
                <a:latin typeface="Arial" charset="0"/>
              </a:rPr>
              <a:t>28</a:t>
            </a:r>
          </a:p>
        </p:txBody>
      </p:sp>
      <p:sp>
        <p:nvSpPr>
          <p:cNvPr id="9258" name="Rectangle 99"/>
          <p:cNvSpPr>
            <a:spLocks noChangeArrowheads="1"/>
          </p:cNvSpPr>
          <p:nvPr/>
        </p:nvSpPr>
        <p:spPr bwMode="auto">
          <a:xfrm>
            <a:off x="2895600" y="3144838"/>
            <a:ext cx="3810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 i="1">
                <a:latin typeface="Arial" charset="0"/>
              </a:rPr>
              <a:t>29</a:t>
            </a:r>
          </a:p>
        </p:txBody>
      </p:sp>
      <p:sp>
        <p:nvSpPr>
          <p:cNvPr id="9259" name="Rectangle 102"/>
          <p:cNvSpPr>
            <a:spLocks noChangeArrowheads="1"/>
          </p:cNvSpPr>
          <p:nvPr/>
        </p:nvSpPr>
        <p:spPr bwMode="auto">
          <a:xfrm>
            <a:off x="5562600" y="31051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29</a:t>
            </a:r>
          </a:p>
        </p:txBody>
      </p:sp>
      <p:sp>
        <p:nvSpPr>
          <p:cNvPr id="148587" name="Rectangle 107"/>
          <p:cNvSpPr>
            <a:spLocks noChangeArrowheads="1"/>
          </p:cNvSpPr>
          <p:nvPr/>
        </p:nvSpPr>
        <p:spPr bwMode="auto">
          <a:xfrm>
            <a:off x="5562600" y="42481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29</a:t>
            </a:r>
          </a:p>
        </p:txBody>
      </p:sp>
      <p:sp>
        <p:nvSpPr>
          <p:cNvPr id="9261" name="Rectangle 126"/>
          <p:cNvSpPr>
            <a:spLocks noChangeArrowheads="1"/>
          </p:cNvSpPr>
          <p:nvPr/>
        </p:nvSpPr>
        <p:spPr bwMode="auto">
          <a:xfrm>
            <a:off x="3276600" y="4038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62" name="Text Box 127"/>
          <p:cNvSpPr txBox="1">
            <a:spLocks noChangeArrowheads="1"/>
          </p:cNvSpPr>
          <p:nvPr/>
        </p:nvSpPr>
        <p:spPr bwMode="auto">
          <a:xfrm>
            <a:off x="3124200" y="3733800"/>
            <a:ext cx="1312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head pointer</a:t>
            </a:r>
          </a:p>
        </p:txBody>
      </p:sp>
      <p:sp>
        <p:nvSpPr>
          <p:cNvPr id="9263" name="Rectangle 101"/>
          <p:cNvSpPr>
            <a:spLocks noChangeArrowheads="1"/>
          </p:cNvSpPr>
          <p:nvPr/>
        </p:nvSpPr>
        <p:spPr bwMode="auto">
          <a:xfrm>
            <a:off x="5562600" y="28765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28</a:t>
            </a:r>
          </a:p>
        </p:txBody>
      </p:sp>
      <p:sp>
        <p:nvSpPr>
          <p:cNvPr id="9264" name="Rectangle 103"/>
          <p:cNvSpPr>
            <a:spLocks noChangeArrowheads="1"/>
          </p:cNvSpPr>
          <p:nvPr/>
        </p:nvSpPr>
        <p:spPr bwMode="auto">
          <a:xfrm>
            <a:off x="5562600" y="33337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27</a:t>
            </a:r>
          </a:p>
        </p:txBody>
      </p:sp>
      <p:sp>
        <p:nvSpPr>
          <p:cNvPr id="9265" name="Rectangle 97"/>
          <p:cNvSpPr>
            <a:spLocks noChangeArrowheads="1"/>
          </p:cNvSpPr>
          <p:nvPr/>
        </p:nvSpPr>
        <p:spPr bwMode="auto">
          <a:xfrm>
            <a:off x="2895600" y="266700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 i="1">
                <a:latin typeface="Arial" charset="0"/>
              </a:rPr>
              <a:t>27</a:t>
            </a:r>
          </a:p>
        </p:txBody>
      </p:sp>
      <p:sp>
        <p:nvSpPr>
          <p:cNvPr id="9266" name="Rectangle 146"/>
          <p:cNvSpPr>
            <a:spLocks noChangeArrowheads="1"/>
          </p:cNvSpPr>
          <p:nvPr/>
        </p:nvSpPr>
        <p:spPr bwMode="auto">
          <a:xfrm>
            <a:off x="2971800" y="1600200"/>
            <a:ext cx="24479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27  28  29  27  28  29  28</a:t>
            </a:r>
            <a:endParaRPr lang="en-US" sz="1400" b="1">
              <a:latin typeface="Arial" charset="0"/>
            </a:endParaRPr>
          </a:p>
        </p:txBody>
      </p:sp>
      <p:sp>
        <p:nvSpPr>
          <p:cNvPr id="9267" name="Rectangle 100"/>
          <p:cNvSpPr>
            <a:spLocks noChangeArrowheads="1"/>
          </p:cNvSpPr>
          <p:nvPr/>
        </p:nvSpPr>
        <p:spPr bwMode="auto">
          <a:xfrm>
            <a:off x="5562600" y="26479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27</a:t>
            </a:r>
          </a:p>
        </p:txBody>
      </p:sp>
      <p:sp>
        <p:nvSpPr>
          <p:cNvPr id="9268" name="Rectangle 2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GHB - Example</a:t>
            </a:r>
          </a:p>
        </p:txBody>
      </p:sp>
      <p:sp>
        <p:nvSpPr>
          <p:cNvPr id="9269" name="Rectangle 223"/>
          <p:cNvSpPr>
            <a:spLocks noChangeArrowheads="1"/>
          </p:cNvSpPr>
          <p:nvPr/>
        </p:nvSpPr>
        <p:spPr bwMode="auto">
          <a:xfrm>
            <a:off x="4419600" y="5334000"/>
            <a:ext cx="304800" cy="2286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70" name="Text Box 224"/>
          <p:cNvSpPr txBox="1">
            <a:spLocks noChangeArrowheads="1"/>
          </p:cNvSpPr>
          <p:nvPr/>
        </p:nvSpPr>
        <p:spPr bwMode="auto">
          <a:xfrm>
            <a:off x="4800600" y="5334000"/>
            <a:ext cx="1841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endParaRPr lang="en-US" sz="1200">
              <a:latin typeface="Arial" charset="0"/>
            </a:endParaRPr>
          </a:p>
        </p:txBody>
      </p:sp>
      <p:sp>
        <p:nvSpPr>
          <p:cNvPr id="9271" name="Rectangle 225"/>
          <p:cNvSpPr>
            <a:spLocks noChangeArrowheads="1"/>
          </p:cNvSpPr>
          <p:nvPr/>
        </p:nvSpPr>
        <p:spPr bwMode="auto">
          <a:xfrm>
            <a:off x="4800600" y="5334000"/>
            <a:ext cx="1841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endParaRPr lang="en-US" sz="1200">
              <a:latin typeface="Arial" charset="0"/>
            </a:endParaRPr>
          </a:p>
        </p:txBody>
      </p:sp>
      <p:sp>
        <p:nvSpPr>
          <p:cNvPr id="9272" name="Rectangle 226"/>
          <p:cNvSpPr>
            <a:spLocks noChangeArrowheads="1"/>
          </p:cNvSpPr>
          <p:nvPr/>
        </p:nvSpPr>
        <p:spPr bwMode="auto">
          <a:xfrm>
            <a:off x="4724400" y="5289550"/>
            <a:ext cx="119538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200" b="1">
                <a:latin typeface="Arial" charset="0"/>
              </a:rPr>
              <a:t>=&gt; </a:t>
            </a:r>
            <a:r>
              <a:rPr lang="en-US" sz="1600" b="1">
                <a:latin typeface="Arial" charset="0"/>
              </a:rPr>
              <a:t>Current </a:t>
            </a:r>
            <a:endParaRPr lang="en-US" sz="1600">
              <a:latin typeface="Arial" charset="0"/>
            </a:endParaRPr>
          </a:p>
        </p:txBody>
      </p:sp>
      <p:sp>
        <p:nvSpPr>
          <p:cNvPr id="9273" name="Rectangle 227"/>
          <p:cNvSpPr>
            <a:spLocks noChangeArrowheads="1"/>
          </p:cNvSpPr>
          <p:nvPr/>
        </p:nvSpPr>
        <p:spPr bwMode="auto">
          <a:xfrm>
            <a:off x="4419600" y="5638800"/>
            <a:ext cx="304800" cy="2286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74" name="Rectangle 228"/>
          <p:cNvSpPr>
            <a:spLocks noChangeArrowheads="1"/>
          </p:cNvSpPr>
          <p:nvPr/>
        </p:nvSpPr>
        <p:spPr bwMode="auto">
          <a:xfrm>
            <a:off x="4724400" y="5594350"/>
            <a:ext cx="14573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200" b="1">
                <a:latin typeface="Arial" charset="0"/>
              </a:rPr>
              <a:t>=&gt;</a:t>
            </a:r>
            <a:r>
              <a:rPr lang="en-US" sz="1600" b="1">
                <a:latin typeface="Arial" charset="0"/>
              </a:rPr>
              <a:t> Prefetches</a:t>
            </a:r>
            <a:endParaRPr lang="en-US" sz="1600">
              <a:latin typeface="Arial" charset="0"/>
            </a:endParaRPr>
          </a:p>
        </p:txBody>
      </p:sp>
      <p:sp>
        <p:nvSpPr>
          <p:cNvPr id="9275" name="Rectangle 229"/>
          <p:cNvSpPr>
            <a:spLocks noChangeArrowheads="1"/>
          </p:cNvSpPr>
          <p:nvPr/>
        </p:nvSpPr>
        <p:spPr bwMode="auto">
          <a:xfrm>
            <a:off x="5029200" y="5029200"/>
            <a:ext cx="50958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Key</a:t>
            </a:r>
            <a:endParaRPr lang="en-US" sz="1200">
              <a:latin typeface="Arial" charset="0"/>
            </a:endParaRPr>
          </a:p>
        </p:txBody>
      </p:sp>
      <p:sp>
        <p:nvSpPr>
          <p:cNvPr id="9276" name="Rectangle 230"/>
          <p:cNvSpPr>
            <a:spLocks noChangeArrowheads="1"/>
          </p:cNvSpPr>
          <p:nvPr/>
        </p:nvSpPr>
        <p:spPr bwMode="auto">
          <a:xfrm>
            <a:off x="4267200" y="5029200"/>
            <a:ext cx="19812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77" name="Rectangle 233"/>
          <p:cNvSpPr>
            <a:spLocks noChangeArrowheads="1"/>
          </p:cNvSpPr>
          <p:nvPr/>
        </p:nvSpPr>
        <p:spPr bwMode="auto">
          <a:xfrm>
            <a:off x="5029200" y="28956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78" name="Rectangle 240"/>
          <p:cNvSpPr>
            <a:spLocks noChangeArrowheads="1"/>
          </p:cNvSpPr>
          <p:nvPr/>
        </p:nvSpPr>
        <p:spPr bwMode="auto">
          <a:xfrm>
            <a:off x="5562600" y="35623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28</a:t>
            </a:r>
          </a:p>
        </p:txBody>
      </p:sp>
      <p:sp>
        <p:nvSpPr>
          <p:cNvPr id="9279" name="Rectangle 241"/>
          <p:cNvSpPr>
            <a:spLocks noChangeArrowheads="1"/>
          </p:cNvSpPr>
          <p:nvPr/>
        </p:nvSpPr>
        <p:spPr bwMode="auto">
          <a:xfrm>
            <a:off x="5562600" y="37909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29</a:t>
            </a:r>
          </a:p>
        </p:txBody>
      </p:sp>
      <p:sp>
        <p:nvSpPr>
          <p:cNvPr id="9280" name="Rectangle 242"/>
          <p:cNvSpPr>
            <a:spLocks noChangeArrowheads="1"/>
          </p:cNvSpPr>
          <p:nvPr/>
        </p:nvSpPr>
        <p:spPr bwMode="auto">
          <a:xfrm>
            <a:off x="5562600" y="40195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28</a:t>
            </a:r>
          </a:p>
        </p:txBody>
      </p:sp>
      <p:sp>
        <p:nvSpPr>
          <p:cNvPr id="9281" name="Rectangle 243"/>
          <p:cNvSpPr>
            <a:spLocks noChangeArrowheads="1"/>
          </p:cNvSpPr>
          <p:nvPr/>
        </p:nvSpPr>
        <p:spPr bwMode="auto">
          <a:xfrm>
            <a:off x="5029200" y="40386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82" name="Rectangle 244"/>
          <p:cNvSpPr>
            <a:spLocks noChangeArrowheads="1"/>
          </p:cNvSpPr>
          <p:nvPr/>
        </p:nvSpPr>
        <p:spPr bwMode="auto">
          <a:xfrm>
            <a:off x="6324600" y="4495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28" name="Line 248"/>
          <p:cNvSpPr>
            <a:spLocks noChangeShapeType="1"/>
          </p:cNvSpPr>
          <p:nvPr/>
        </p:nvSpPr>
        <p:spPr bwMode="auto">
          <a:xfrm>
            <a:off x="3733800" y="4114800"/>
            <a:ext cx="1295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648" name="Line 168"/>
          <p:cNvSpPr>
            <a:spLocks noChangeShapeType="1"/>
          </p:cNvSpPr>
          <p:nvPr/>
        </p:nvSpPr>
        <p:spPr bwMode="auto">
          <a:xfrm>
            <a:off x="3810000" y="32766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38" name="Line 258"/>
          <p:cNvSpPr>
            <a:spLocks noChangeShapeType="1"/>
          </p:cNvSpPr>
          <p:nvPr/>
        </p:nvSpPr>
        <p:spPr bwMode="auto">
          <a:xfrm>
            <a:off x="3733800" y="4114800"/>
            <a:ext cx="1295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39" name="Line 259"/>
          <p:cNvSpPr>
            <a:spLocks noChangeShapeType="1"/>
          </p:cNvSpPr>
          <p:nvPr/>
        </p:nvSpPr>
        <p:spPr bwMode="auto">
          <a:xfrm>
            <a:off x="3810000" y="3276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40" name="Rectangle 260"/>
          <p:cNvSpPr>
            <a:spLocks noChangeArrowheads="1"/>
          </p:cNvSpPr>
          <p:nvPr/>
        </p:nvSpPr>
        <p:spPr bwMode="auto">
          <a:xfrm>
            <a:off x="5334000" y="1514475"/>
            <a:ext cx="5238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2400" b="1" u="sng">
                <a:latin typeface="Arial" charset="0"/>
              </a:rPr>
              <a:t>29</a:t>
            </a:r>
          </a:p>
        </p:txBody>
      </p:sp>
      <p:sp>
        <p:nvSpPr>
          <p:cNvPr id="9288" name="Rectangle 261"/>
          <p:cNvSpPr>
            <a:spLocks noChangeArrowheads="1"/>
          </p:cNvSpPr>
          <p:nvPr/>
        </p:nvSpPr>
        <p:spPr bwMode="auto">
          <a:xfrm>
            <a:off x="1371600" y="2846388"/>
            <a:ext cx="132715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Global Miss</a:t>
            </a:r>
          </a:p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Address</a:t>
            </a:r>
          </a:p>
        </p:txBody>
      </p:sp>
      <p:sp>
        <p:nvSpPr>
          <p:cNvPr id="9289" name="Line 262"/>
          <p:cNvSpPr>
            <a:spLocks noChangeShapeType="1"/>
          </p:cNvSpPr>
          <p:nvPr/>
        </p:nvSpPr>
        <p:spPr bwMode="auto">
          <a:xfrm>
            <a:off x="2514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5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68"/>
    </mc:Choice>
    <mc:Fallback xmlns="">
      <p:transition spd="slow" advTm="1219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487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487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487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487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487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87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87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87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487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87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48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48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89" grpId="0" animBg="1"/>
      <p:bldP spid="148588" grpId="0" animBg="1"/>
      <p:bldP spid="148732" grpId="0" animBg="1"/>
      <p:bldP spid="148730" grpId="0" animBg="1"/>
      <p:bldP spid="148729" grpId="0" animBg="1"/>
      <p:bldP spid="148699" grpId="0" animBg="1"/>
      <p:bldP spid="148694" grpId="0" animBg="1"/>
      <p:bldP spid="148675" grpId="0" animBg="1"/>
      <p:bldP spid="148587" grpId="0" autoUpdateAnimBg="0"/>
      <p:bldP spid="148728" grpId="0" animBg="1"/>
      <p:bldP spid="148648" grpId="0" animBg="1"/>
      <p:bldP spid="148648" grpId="1" animBg="1"/>
      <p:bldP spid="148738" grpId="0" animBg="1"/>
      <p:bldP spid="148739" grpId="0" animBg="1"/>
      <p:bldP spid="14874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AAE5417D-0DEB-4D9D-B30F-27EA7ED6F5AE}" type="slidenum">
              <a:rPr lang="en-US" sz="1200" smtClean="0">
                <a:solidFill>
                  <a:srgbClr val="003399"/>
                </a:solidFill>
                <a:latin typeface="Times New Roman" pitchFamily="18" charset="0"/>
              </a:rPr>
              <a:pPr eaLnBrk="1" hangingPunct="1"/>
              <a:t>67</a:t>
            </a:fld>
            <a:endParaRPr lang="en-US" sz="12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234636" name="Oval 140"/>
          <p:cNvSpPr>
            <a:spLocks noChangeArrowheads="1"/>
          </p:cNvSpPr>
          <p:nvPr/>
        </p:nvSpPr>
        <p:spPr bwMode="auto">
          <a:xfrm>
            <a:off x="1981200" y="3733800"/>
            <a:ext cx="457200" cy="439738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GHB – Deltas</a:t>
            </a:r>
          </a:p>
        </p:txBody>
      </p:sp>
      <p:grpSp>
        <p:nvGrpSpPr>
          <p:cNvPr id="10246" name="Group 7"/>
          <p:cNvGrpSpPr>
            <a:grpSpLocks/>
          </p:cNvGrpSpPr>
          <p:nvPr/>
        </p:nvGrpSpPr>
        <p:grpSpPr bwMode="auto">
          <a:xfrm>
            <a:off x="1981200" y="3733800"/>
            <a:ext cx="457200" cy="439738"/>
            <a:chOff x="720" y="786"/>
            <a:chExt cx="288" cy="277"/>
          </a:xfrm>
        </p:grpSpPr>
        <p:sp>
          <p:nvSpPr>
            <p:cNvPr id="10311" name="Oval 5"/>
            <p:cNvSpPr>
              <a:spLocks noChangeArrowheads="1"/>
            </p:cNvSpPr>
            <p:nvPr/>
          </p:nvSpPr>
          <p:spPr bwMode="auto">
            <a:xfrm>
              <a:off x="720" y="786"/>
              <a:ext cx="288" cy="27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12" name="Rectangle 6"/>
            <p:cNvSpPr>
              <a:spLocks noChangeArrowheads="1"/>
            </p:cNvSpPr>
            <p:nvPr/>
          </p:nvSpPr>
          <p:spPr bwMode="auto">
            <a:xfrm>
              <a:off x="768" y="816"/>
              <a:ext cx="2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800">
                  <a:latin typeface="Arial" charset="0"/>
                </a:rPr>
                <a:t>1</a:t>
              </a:r>
            </a:p>
          </p:txBody>
        </p:sp>
      </p:grpSp>
      <p:grpSp>
        <p:nvGrpSpPr>
          <p:cNvPr id="10247" name="Group 11"/>
          <p:cNvGrpSpPr>
            <a:grpSpLocks/>
          </p:cNvGrpSpPr>
          <p:nvPr/>
        </p:nvGrpSpPr>
        <p:grpSpPr bwMode="auto">
          <a:xfrm>
            <a:off x="914400" y="3733800"/>
            <a:ext cx="457200" cy="439738"/>
            <a:chOff x="720" y="786"/>
            <a:chExt cx="288" cy="277"/>
          </a:xfrm>
        </p:grpSpPr>
        <p:sp>
          <p:nvSpPr>
            <p:cNvPr id="10309" name="Oval 12"/>
            <p:cNvSpPr>
              <a:spLocks noChangeArrowheads="1"/>
            </p:cNvSpPr>
            <p:nvPr/>
          </p:nvSpPr>
          <p:spPr bwMode="auto">
            <a:xfrm>
              <a:off x="720" y="786"/>
              <a:ext cx="288" cy="27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10" name="Rectangle 13"/>
            <p:cNvSpPr>
              <a:spLocks noChangeArrowheads="1"/>
            </p:cNvSpPr>
            <p:nvPr/>
          </p:nvSpPr>
          <p:spPr bwMode="auto">
            <a:xfrm>
              <a:off x="768" y="816"/>
              <a:ext cx="2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800">
                  <a:latin typeface="Arial" charset="0"/>
                </a:rPr>
                <a:t>4</a:t>
              </a:r>
            </a:p>
          </p:txBody>
        </p:sp>
      </p:grp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3048000" y="3733800"/>
            <a:ext cx="457200" cy="439738"/>
            <a:chOff x="720" y="786"/>
            <a:chExt cx="288" cy="277"/>
          </a:xfrm>
        </p:grpSpPr>
        <p:sp>
          <p:nvSpPr>
            <p:cNvPr id="10307" name="Oval 15"/>
            <p:cNvSpPr>
              <a:spLocks noChangeArrowheads="1"/>
            </p:cNvSpPr>
            <p:nvPr/>
          </p:nvSpPr>
          <p:spPr bwMode="auto">
            <a:xfrm>
              <a:off x="720" y="786"/>
              <a:ext cx="288" cy="27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08" name="Rectangle 16"/>
            <p:cNvSpPr>
              <a:spLocks noChangeArrowheads="1"/>
            </p:cNvSpPr>
            <p:nvPr/>
          </p:nvSpPr>
          <p:spPr bwMode="auto">
            <a:xfrm>
              <a:off x="768" y="816"/>
              <a:ext cx="2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800">
                  <a:latin typeface="Arial" charset="0"/>
                </a:rPr>
                <a:t>8</a:t>
              </a:r>
            </a:p>
          </p:txBody>
        </p:sp>
      </p:grpSp>
      <p:sp>
        <p:nvSpPr>
          <p:cNvPr id="10249" name="Freeform 17"/>
          <p:cNvSpPr>
            <a:spLocks/>
          </p:cNvSpPr>
          <p:nvPr/>
        </p:nvSpPr>
        <p:spPr bwMode="auto">
          <a:xfrm>
            <a:off x="2438400" y="3810000"/>
            <a:ext cx="609600" cy="107950"/>
          </a:xfrm>
          <a:custGeom>
            <a:avLst/>
            <a:gdLst>
              <a:gd name="T0" fmla="*/ 0 w 576"/>
              <a:gd name="T1" fmla="*/ 107950 h 48"/>
              <a:gd name="T2" fmla="*/ 304800 w 576"/>
              <a:gd name="T3" fmla="*/ 0 h 48"/>
              <a:gd name="T4" fmla="*/ 609600 w 576"/>
              <a:gd name="T5" fmla="*/ 10795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8">
                <a:moveTo>
                  <a:pt x="0" y="48"/>
                </a:moveTo>
                <a:cubicBezTo>
                  <a:pt x="96" y="24"/>
                  <a:pt x="192" y="0"/>
                  <a:pt x="288" y="0"/>
                </a:cubicBezTo>
                <a:cubicBezTo>
                  <a:pt x="384" y="0"/>
                  <a:pt x="480" y="24"/>
                  <a:pt x="576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0" name="Freeform 19"/>
          <p:cNvSpPr>
            <a:spLocks/>
          </p:cNvSpPr>
          <p:nvPr/>
        </p:nvSpPr>
        <p:spPr bwMode="auto">
          <a:xfrm rot="10800000">
            <a:off x="2438400" y="4038600"/>
            <a:ext cx="609600" cy="107950"/>
          </a:xfrm>
          <a:custGeom>
            <a:avLst/>
            <a:gdLst>
              <a:gd name="T0" fmla="*/ 0 w 576"/>
              <a:gd name="T1" fmla="*/ 107950 h 48"/>
              <a:gd name="T2" fmla="*/ 304800 w 576"/>
              <a:gd name="T3" fmla="*/ 0 h 48"/>
              <a:gd name="T4" fmla="*/ 609600 w 576"/>
              <a:gd name="T5" fmla="*/ 10795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8">
                <a:moveTo>
                  <a:pt x="0" y="48"/>
                </a:moveTo>
                <a:cubicBezTo>
                  <a:pt x="96" y="24"/>
                  <a:pt x="192" y="0"/>
                  <a:pt x="288" y="0"/>
                </a:cubicBezTo>
                <a:cubicBezTo>
                  <a:pt x="384" y="0"/>
                  <a:pt x="480" y="24"/>
                  <a:pt x="576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1" name="Text Box 20"/>
          <p:cNvSpPr txBox="1">
            <a:spLocks noChangeArrowheads="1"/>
          </p:cNvSpPr>
          <p:nvPr/>
        </p:nvSpPr>
        <p:spPr bwMode="auto">
          <a:xfrm>
            <a:off x="3505200" y="2057400"/>
            <a:ext cx="21129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1  8  8  1  4  4  1  8  8</a:t>
            </a:r>
          </a:p>
        </p:txBody>
      </p:sp>
      <p:sp>
        <p:nvSpPr>
          <p:cNvPr id="10252" name="Rectangle 21"/>
          <p:cNvSpPr>
            <a:spLocks noChangeArrowheads="1"/>
          </p:cNvSpPr>
          <p:nvPr/>
        </p:nvSpPr>
        <p:spPr bwMode="auto">
          <a:xfrm>
            <a:off x="3505200" y="1752600"/>
            <a:ext cx="23558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Global Delta Stream</a:t>
            </a:r>
            <a:endParaRPr lang="en-US" sz="1800">
              <a:latin typeface="Arial" charset="0"/>
            </a:endParaRPr>
          </a:p>
        </p:txBody>
      </p:sp>
      <p:sp>
        <p:nvSpPr>
          <p:cNvPr id="10253" name="Text Box 22"/>
          <p:cNvSpPr txBox="1">
            <a:spLocks noChangeArrowheads="1"/>
          </p:cNvSpPr>
          <p:nvPr/>
        </p:nvSpPr>
        <p:spPr bwMode="auto">
          <a:xfrm>
            <a:off x="3429000" y="1122363"/>
            <a:ext cx="2508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Miss Address Stream</a:t>
            </a:r>
          </a:p>
        </p:txBody>
      </p:sp>
      <p:sp>
        <p:nvSpPr>
          <p:cNvPr id="10254" name="Rectangle 23"/>
          <p:cNvSpPr>
            <a:spLocks noChangeArrowheads="1"/>
          </p:cNvSpPr>
          <p:nvPr/>
        </p:nvSpPr>
        <p:spPr bwMode="auto">
          <a:xfrm>
            <a:off x="2819400" y="1447800"/>
            <a:ext cx="34671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27  28  36  44  45  49  53  54  62  70</a:t>
            </a:r>
          </a:p>
        </p:txBody>
      </p:sp>
      <p:sp>
        <p:nvSpPr>
          <p:cNvPr id="234520" name="Rectangle 24"/>
          <p:cNvSpPr>
            <a:spLocks noChangeArrowheads="1"/>
          </p:cNvSpPr>
          <p:nvPr/>
        </p:nvSpPr>
        <p:spPr bwMode="auto">
          <a:xfrm>
            <a:off x="6248400" y="1362075"/>
            <a:ext cx="8604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2400" b="1" u="sng">
                <a:latin typeface="Arial" charset="0"/>
              </a:rPr>
              <a:t>71    </a:t>
            </a:r>
          </a:p>
        </p:txBody>
      </p:sp>
      <p:sp>
        <p:nvSpPr>
          <p:cNvPr id="234521" name="Rectangle 25"/>
          <p:cNvSpPr>
            <a:spLocks noChangeArrowheads="1"/>
          </p:cNvSpPr>
          <p:nvPr/>
        </p:nvSpPr>
        <p:spPr bwMode="auto">
          <a:xfrm>
            <a:off x="5562600" y="1971675"/>
            <a:ext cx="6905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2400" b="1" u="sng">
                <a:latin typeface="Arial" charset="0"/>
              </a:rPr>
              <a:t>1    </a:t>
            </a:r>
          </a:p>
        </p:txBody>
      </p:sp>
      <p:sp>
        <p:nvSpPr>
          <p:cNvPr id="10257" name="Freeform 27"/>
          <p:cNvSpPr>
            <a:spLocks/>
          </p:cNvSpPr>
          <p:nvPr/>
        </p:nvSpPr>
        <p:spPr bwMode="auto">
          <a:xfrm>
            <a:off x="1371600" y="3810000"/>
            <a:ext cx="609600" cy="107950"/>
          </a:xfrm>
          <a:custGeom>
            <a:avLst/>
            <a:gdLst>
              <a:gd name="T0" fmla="*/ 0 w 576"/>
              <a:gd name="T1" fmla="*/ 107950 h 48"/>
              <a:gd name="T2" fmla="*/ 304800 w 576"/>
              <a:gd name="T3" fmla="*/ 0 h 48"/>
              <a:gd name="T4" fmla="*/ 609600 w 576"/>
              <a:gd name="T5" fmla="*/ 10795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8">
                <a:moveTo>
                  <a:pt x="0" y="48"/>
                </a:moveTo>
                <a:cubicBezTo>
                  <a:pt x="96" y="24"/>
                  <a:pt x="192" y="0"/>
                  <a:pt x="288" y="0"/>
                </a:cubicBezTo>
                <a:cubicBezTo>
                  <a:pt x="384" y="0"/>
                  <a:pt x="480" y="24"/>
                  <a:pt x="576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8" name="Freeform 28"/>
          <p:cNvSpPr>
            <a:spLocks/>
          </p:cNvSpPr>
          <p:nvPr/>
        </p:nvSpPr>
        <p:spPr bwMode="auto">
          <a:xfrm rot="10800000">
            <a:off x="1371600" y="4038600"/>
            <a:ext cx="609600" cy="107950"/>
          </a:xfrm>
          <a:custGeom>
            <a:avLst/>
            <a:gdLst>
              <a:gd name="T0" fmla="*/ 0 w 576"/>
              <a:gd name="T1" fmla="*/ 107950 h 48"/>
              <a:gd name="T2" fmla="*/ 304800 w 576"/>
              <a:gd name="T3" fmla="*/ 0 h 48"/>
              <a:gd name="T4" fmla="*/ 609600 w 576"/>
              <a:gd name="T5" fmla="*/ 10795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8">
                <a:moveTo>
                  <a:pt x="0" y="48"/>
                </a:moveTo>
                <a:cubicBezTo>
                  <a:pt x="96" y="24"/>
                  <a:pt x="192" y="0"/>
                  <a:pt x="288" y="0"/>
                </a:cubicBezTo>
                <a:cubicBezTo>
                  <a:pt x="384" y="0"/>
                  <a:pt x="480" y="24"/>
                  <a:pt x="576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9" name="Freeform 36"/>
          <p:cNvSpPr>
            <a:spLocks/>
          </p:cNvSpPr>
          <p:nvPr/>
        </p:nvSpPr>
        <p:spPr bwMode="auto">
          <a:xfrm rot="5400000">
            <a:off x="3543300" y="3848100"/>
            <a:ext cx="152400" cy="228600"/>
          </a:xfrm>
          <a:custGeom>
            <a:avLst/>
            <a:gdLst>
              <a:gd name="T0" fmla="*/ 0 w 576"/>
              <a:gd name="T1" fmla="*/ 228600 h 48"/>
              <a:gd name="T2" fmla="*/ 76200 w 576"/>
              <a:gd name="T3" fmla="*/ 0 h 48"/>
              <a:gd name="T4" fmla="*/ 152400 w 576"/>
              <a:gd name="T5" fmla="*/ 22860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8">
                <a:moveTo>
                  <a:pt x="0" y="48"/>
                </a:moveTo>
                <a:cubicBezTo>
                  <a:pt x="96" y="24"/>
                  <a:pt x="192" y="0"/>
                  <a:pt x="288" y="0"/>
                </a:cubicBezTo>
                <a:cubicBezTo>
                  <a:pt x="384" y="0"/>
                  <a:pt x="480" y="24"/>
                  <a:pt x="576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0" name="Freeform 40"/>
          <p:cNvSpPr>
            <a:spLocks/>
          </p:cNvSpPr>
          <p:nvPr/>
        </p:nvSpPr>
        <p:spPr bwMode="auto">
          <a:xfrm rot="-5400000">
            <a:off x="723900" y="3848100"/>
            <a:ext cx="152400" cy="228600"/>
          </a:xfrm>
          <a:custGeom>
            <a:avLst/>
            <a:gdLst>
              <a:gd name="T0" fmla="*/ 0 w 576"/>
              <a:gd name="T1" fmla="*/ 228600 h 48"/>
              <a:gd name="T2" fmla="*/ 76200 w 576"/>
              <a:gd name="T3" fmla="*/ 0 h 48"/>
              <a:gd name="T4" fmla="*/ 152400 w 576"/>
              <a:gd name="T5" fmla="*/ 22860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8">
                <a:moveTo>
                  <a:pt x="0" y="48"/>
                </a:moveTo>
                <a:cubicBezTo>
                  <a:pt x="96" y="24"/>
                  <a:pt x="192" y="0"/>
                  <a:pt x="288" y="0"/>
                </a:cubicBezTo>
                <a:cubicBezTo>
                  <a:pt x="384" y="0"/>
                  <a:pt x="480" y="24"/>
                  <a:pt x="576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34538" name="Group 42"/>
          <p:cNvGrpSpPr>
            <a:grpSpLocks/>
          </p:cNvGrpSpPr>
          <p:nvPr/>
        </p:nvGrpSpPr>
        <p:grpSpPr bwMode="auto">
          <a:xfrm>
            <a:off x="6096000" y="3429000"/>
            <a:ext cx="457200" cy="439738"/>
            <a:chOff x="720" y="786"/>
            <a:chExt cx="288" cy="277"/>
          </a:xfrm>
        </p:grpSpPr>
        <p:sp>
          <p:nvSpPr>
            <p:cNvPr id="10305" name="Oval 43"/>
            <p:cNvSpPr>
              <a:spLocks noChangeArrowheads="1"/>
            </p:cNvSpPr>
            <p:nvPr/>
          </p:nvSpPr>
          <p:spPr bwMode="auto">
            <a:xfrm>
              <a:off x="720" y="786"/>
              <a:ext cx="288" cy="277"/>
            </a:xfrm>
            <a:prstGeom prst="ellipse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06" name="Rectangle 44"/>
            <p:cNvSpPr>
              <a:spLocks noChangeArrowheads="1"/>
            </p:cNvSpPr>
            <p:nvPr/>
          </p:nvSpPr>
          <p:spPr bwMode="auto">
            <a:xfrm>
              <a:off x="768" y="816"/>
              <a:ext cx="2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800">
                  <a:latin typeface="Arial" charset="0"/>
                </a:rPr>
                <a:t>1</a:t>
              </a:r>
            </a:p>
          </p:txBody>
        </p:sp>
      </p:grpSp>
      <p:grpSp>
        <p:nvGrpSpPr>
          <p:cNvPr id="234600" name="Group 104"/>
          <p:cNvGrpSpPr>
            <a:grpSpLocks/>
          </p:cNvGrpSpPr>
          <p:nvPr/>
        </p:nvGrpSpPr>
        <p:grpSpPr bwMode="auto">
          <a:xfrm>
            <a:off x="5486400" y="3886200"/>
            <a:ext cx="457200" cy="439738"/>
            <a:chOff x="3456" y="1920"/>
            <a:chExt cx="288" cy="277"/>
          </a:xfrm>
        </p:grpSpPr>
        <p:sp>
          <p:nvSpPr>
            <p:cNvPr id="10303" name="Oval 46"/>
            <p:cNvSpPr>
              <a:spLocks noChangeArrowheads="1"/>
            </p:cNvSpPr>
            <p:nvPr/>
          </p:nvSpPr>
          <p:spPr bwMode="auto">
            <a:xfrm>
              <a:off x="3456" y="1920"/>
              <a:ext cx="288" cy="277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04" name="Rectangle 47"/>
            <p:cNvSpPr>
              <a:spLocks noChangeArrowheads="1"/>
            </p:cNvSpPr>
            <p:nvPr/>
          </p:nvSpPr>
          <p:spPr bwMode="auto">
            <a:xfrm>
              <a:off x="3504" y="1950"/>
              <a:ext cx="2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800">
                  <a:latin typeface="Arial" charset="0"/>
                </a:rPr>
                <a:t>8</a:t>
              </a:r>
            </a:p>
          </p:txBody>
        </p:sp>
      </p:grpSp>
      <p:sp>
        <p:nvSpPr>
          <p:cNvPr id="234571" name="Line 75"/>
          <p:cNvSpPr>
            <a:spLocks noChangeShapeType="1"/>
          </p:cNvSpPr>
          <p:nvPr/>
        </p:nvSpPr>
        <p:spPr bwMode="auto">
          <a:xfrm flipH="1">
            <a:off x="5867400" y="3733800"/>
            <a:ext cx="228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72" name="Line 76"/>
          <p:cNvSpPr>
            <a:spLocks noChangeShapeType="1"/>
          </p:cNvSpPr>
          <p:nvPr/>
        </p:nvSpPr>
        <p:spPr bwMode="auto">
          <a:xfrm flipH="1">
            <a:off x="5334000" y="4267200"/>
            <a:ext cx="228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77" name="Line 81"/>
          <p:cNvSpPr>
            <a:spLocks noChangeShapeType="1"/>
          </p:cNvSpPr>
          <p:nvPr/>
        </p:nvSpPr>
        <p:spPr bwMode="auto">
          <a:xfrm>
            <a:off x="6553200" y="3733800"/>
            <a:ext cx="228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78" name="Line 82"/>
          <p:cNvSpPr>
            <a:spLocks noChangeShapeType="1"/>
          </p:cNvSpPr>
          <p:nvPr/>
        </p:nvSpPr>
        <p:spPr bwMode="auto">
          <a:xfrm>
            <a:off x="7086600" y="4267200"/>
            <a:ext cx="228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Rectangle 84"/>
          <p:cNvSpPr>
            <a:spLocks noChangeArrowheads="1"/>
          </p:cNvSpPr>
          <p:nvPr/>
        </p:nvSpPr>
        <p:spPr bwMode="auto">
          <a:xfrm>
            <a:off x="2286000" y="5257800"/>
            <a:ext cx="304800" cy="2286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8" name="Text Box 85"/>
          <p:cNvSpPr txBox="1">
            <a:spLocks noChangeArrowheads="1"/>
          </p:cNvSpPr>
          <p:nvPr/>
        </p:nvSpPr>
        <p:spPr bwMode="auto">
          <a:xfrm>
            <a:off x="2667000" y="5257800"/>
            <a:ext cx="1841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endParaRPr lang="en-US" sz="1200">
              <a:latin typeface="Arial" charset="0"/>
            </a:endParaRPr>
          </a:p>
        </p:txBody>
      </p:sp>
      <p:sp>
        <p:nvSpPr>
          <p:cNvPr id="10269" name="Rectangle 86"/>
          <p:cNvSpPr>
            <a:spLocks noChangeArrowheads="1"/>
          </p:cNvSpPr>
          <p:nvPr/>
        </p:nvSpPr>
        <p:spPr bwMode="auto">
          <a:xfrm>
            <a:off x="2667000" y="5257800"/>
            <a:ext cx="1841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endParaRPr lang="en-US" sz="1200">
              <a:latin typeface="Arial" charset="0"/>
            </a:endParaRPr>
          </a:p>
        </p:txBody>
      </p:sp>
      <p:sp>
        <p:nvSpPr>
          <p:cNvPr id="10270" name="Rectangle 87"/>
          <p:cNvSpPr>
            <a:spLocks noChangeArrowheads="1"/>
          </p:cNvSpPr>
          <p:nvPr/>
        </p:nvSpPr>
        <p:spPr bwMode="auto">
          <a:xfrm>
            <a:off x="2590800" y="5213350"/>
            <a:ext cx="119538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200" b="1">
                <a:latin typeface="Arial" charset="0"/>
              </a:rPr>
              <a:t>=&gt; </a:t>
            </a:r>
            <a:r>
              <a:rPr lang="en-US" sz="1600" b="1">
                <a:latin typeface="Arial" charset="0"/>
              </a:rPr>
              <a:t>Current </a:t>
            </a:r>
            <a:endParaRPr lang="en-US" sz="1600">
              <a:latin typeface="Arial" charset="0"/>
            </a:endParaRPr>
          </a:p>
        </p:txBody>
      </p:sp>
      <p:sp>
        <p:nvSpPr>
          <p:cNvPr id="10271" name="Rectangle 88"/>
          <p:cNvSpPr>
            <a:spLocks noChangeArrowheads="1"/>
          </p:cNvSpPr>
          <p:nvPr/>
        </p:nvSpPr>
        <p:spPr bwMode="auto">
          <a:xfrm>
            <a:off x="2286000" y="5562600"/>
            <a:ext cx="304800" cy="2286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2" name="Rectangle 89"/>
          <p:cNvSpPr>
            <a:spLocks noChangeArrowheads="1"/>
          </p:cNvSpPr>
          <p:nvPr/>
        </p:nvSpPr>
        <p:spPr bwMode="auto">
          <a:xfrm>
            <a:off x="2590800" y="5518150"/>
            <a:ext cx="14573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200" b="1">
                <a:latin typeface="Arial" charset="0"/>
              </a:rPr>
              <a:t>=&gt;</a:t>
            </a:r>
            <a:r>
              <a:rPr lang="en-US" sz="1600" b="1">
                <a:latin typeface="Arial" charset="0"/>
              </a:rPr>
              <a:t> Prefetches</a:t>
            </a:r>
            <a:endParaRPr lang="en-US" sz="1600">
              <a:latin typeface="Arial" charset="0"/>
            </a:endParaRPr>
          </a:p>
        </p:txBody>
      </p:sp>
      <p:sp>
        <p:nvSpPr>
          <p:cNvPr id="10273" name="Rectangle 90"/>
          <p:cNvSpPr>
            <a:spLocks noChangeArrowheads="1"/>
          </p:cNvSpPr>
          <p:nvPr/>
        </p:nvSpPr>
        <p:spPr bwMode="auto">
          <a:xfrm>
            <a:off x="2895600" y="4953000"/>
            <a:ext cx="50958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Key</a:t>
            </a:r>
            <a:endParaRPr lang="en-US" sz="1200">
              <a:latin typeface="Arial" charset="0"/>
            </a:endParaRPr>
          </a:p>
        </p:txBody>
      </p:sp>
      <p:sp>
        <p:nvSpPr>
          <p:cNvPr id="10274" name="Rectangle 91"/>
          <p:cNvSpPr>
            <a:spLocks noChangeArrowheads="1"/>
          </p:cNvSpPr>
          <p:nvPr/>
        </p:nvSpPr>
        <p:spPr bwMode="auto">
          <a:xfrm>
            <a:off x="2133600" y="4953000"/>
            <a:ext cx="19812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34601" name="Group 105"/>
          <p:cNvGrpSpPr>
            <a:grpSpLocks/>
          </p:cNvGrpSpPr>
          <p:nvPr/>
        </p:nvGrpSpPr>
        <p:grpSpPr bwMode="auto">
          <a:xfrm>
            <a:off x="4953000" y="4419600"/>
            <a:ext cx="457200" cy="439738"/>
            <a:chOff x="3456" y="1920"/>
            <a:chExt cx="288" cy="277"/>
          </a:xfrm>
        </p:grpSpPr>
        <p:sp>
          <p:nvSpPr>
            <p:cNvPr id="10301" name="Oval 106"/>
            <p:cNvSpPr>
              <a:spLocks noChangeArrowheads="1"/>
            </p:cNvSpPr>
            <p:nvPr/>
          </p:nvSpPr>
          <p:spPr bwMode="auto">
            <a:xfrm>
              <a:off x="3456" y="1920"/>
              <a:ext cx="288" cy="277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02" name="Rectangle 107"/>
            <p:cNvSpPr>
              <a:spLocks noChangeArrowheads="1"/>
            </p:cNvSpPr>
            <p:nvPr/>
          </p:nvSpPr>
          <p:spPr bwMode="auto">
            <a:xfrm>
              <a:off x="3504" y="1950"/>
              <a:ext cx="2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800">
                  <a:latin typeface="Arial" charset="0"/>
                </a:rPr>
                <a:t>8</a:t>
              </a:r>
            </a:p>
          </p:txBody>
        </p:sp>
      </p:grpSp>
      <p:grpSp>
        <p:nvGrpSpPr>
          <p:cNvPr id="234616" name="Group 120"/>
          <p:cNvGrpSpPr>
            <a:grpSpLocks/>
          </p:cNvGrpSpPr>
          <p:nvPr/>
        </p:nvGrpSpPr>
        <p:grpSpPr bwMode="auto">
          <a:xfrm>
            <a:off x="6705600" y="3886200"/>
            <a:ext cx="457200" cy="439738"/>
            <a:chOff x="3456" y="1920"/>
            <a:chExt cx="288" cy="277"/>
          </a:xfrm>
        </p:grpSpPr>
        <p:sp>
          <p:nvSpPr>
            <p:cNvPr id="10299" name="Oval 121"/>
            <p:cNvSpPr>
              <a:spLocks noChangeArrowheads="1"/>
            </p:cNvSpPr>
            <p:nvPr/>
          </p:nvSpPr>
          <p:spPr bwMode="auto">
            <a:xfrm>
              <a:off x="3456" y="1920"/>
              <a:ext cx="288" cy="277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00" name="Rectangle 122"/>
            <p:cNvSpPr>
              <a:spLocks noChangeArrowheads="1"/>
            </p:cNvSpPr>
            <p:nvPr/>
          </p:nvSpPr>
          <p:spPr bwMode="auto">
            <a:xfrm>
              <a:off x="3504" y="1950"/>
              <a:ext cx="2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800">
                  <a:latin typeface="Arial" charset="0"/>
                </a:rPr>
                <a:t>4</a:t>
              </a:r>
            </a:p>
          </p:txBody>
        </p:sp>
      </p:grpSp>
      <p:grpSp>
        <p:nvGrpSpPr>
          <p:cNvPr id="234625" name="Group 129"/>
          <p:cNvGrpSpPr>
            <a:grpSpLocks/>
          </p:cNvGrpSpPr>
          <p:nvPr/>
        </p:nvGrpSpPr>
        <p:grpSpPr bwMode="auto">
          <a:xfrm>
            <a:off x="7239000" y="4419600"/>
            <a:ext cx="457200" cy="439738"/>
            <a:chOff x="3456" y="1920"/>
            <a:chExt cx="288" cy="277"/>
          </a:xfrm>
        </p:grpSpPr>
        <p:sp>
          <p:nvSpPr>
            <p:cNvPr id="10297" name="Oval 130"/>
            <p:cNvSpPr>
              <a:spLocks noChangeArrowheads="1"/>
            </p:cNvSpPr>
            <p:nvPr/>
          </p:nvSpPr>
          <p:spPr bwMode="auto">
            <a:xfrm>
              <a:off x="3456" y="1920"/>
              <a:ext cx="288" cy="277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98" name="Rectangle 131"/>
            <p:cNvSpPr>
              <a:spLocks noChangeArrowheads="1"/>
            </p:cNvSpPr>
            <p:nvPr/>
          </p:nvSpPr>
          <p:spPr bwMode="auto">
            <a:xfrm>
              <a:off x="3504" y="1950"/>
              <a:ext cx="2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800">
                  <a:latin typeface="Arial" charset="0"/>
                </a:rPr>
                <a:t>4</a:t>
              </a:r>
            </a:p>
          </p:txBody>
        </p:sp>
      </p:grpSp>
      <p:sp>
        <p:nvSpPr>
          <p:cNvPr id="234631" name="Rectangle 135"/>
          <p:cNvSpPr>
            <a:spLocks noChangeArrowheads="1"/>
          </p:cNvSpPr>
          <p:nvPr/>
        </p:nvSpPr>
        <p:spPr bwMode="auto">
          <a:xfrm>
            <a:off x="5943600" y="2895600"/>
            <a:ext cx="7493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Width</a:t>
            </a:r>
          </a:p>
        </p:txBody>
      </p:sp>
      <p:sp>
        <p:nvSpPr>
          <p:cNvPr id="234632" name="Rectangle 136"/>
          <p:cNvSpPr>
            <a:spLocks noChangeArrowheads="1"/>
          </p:cNvSpPr>
          <p:nvPr/>
        </p:nvSpPr>
        <p:spPr bwMode="auto">
          <a:xfrm>
            <a:off x="5943600" y="2895600"/>
            <a:ext cx="7588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Depth</a:t>
            </a:r>
          </a:p>
        </p:txBody>
      </p:sp>
      <p:sp>
        <p:nvSpPr>
          <p:cNvPr id="234633" name="Rectangle 137"/>
          <p:cNvSpPr>
            <a:spLocks noChangeArrowheads="1"/>
          </p:cNvSpPr>
          <p:nvPr/>
        </p:nvSpPr>
        <p:spPr bwMode="auto">
          <a:xfrm>
            <a:off x="5867400" y="2895600"/>
            <a:ext cx="82708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Hybrid</a:t>
            </a:r>
          </a:p>
        </p:txBody>
      </p:sp>
      <p:sp>
        <p:nvSpPr>
          <p:cNvPr id="10281" name="Rectangle 138"/>
          <p:cNvSpPr>
            <a:spLocks noChangeArrowheads="1"/>
          </p:cNvSpPr>
          <p:nvPr/>
        </p:nvSpPr>
        <p:spPr bwMode="auto">
          <a:xfrm>
            <a:off x="1371600" y="2895600"/>
            <a:ext cx="17208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Markov Graph</a:t>
            </a:r>
            <a:endParaRPr lang="en-US" sz="1800">
              <a:latin typeface="Arial" charset="0"/>
            </a:endParaRPr>
          </a:p>
        </p:txBody>
      </p:sp>
      <p:sp>
        <p:nvSpPr>
          <p:cNvPr id="10282" name="Text Box 142"/>
          <p:cNvSpPr txBox="1">
            <a:spLocks noChangeArrowheads="1"/>
          </p:cNvSpPr>
          <p:nvPr/>
        </p:nvSpPr>
        <p:spPr bwMode="auto">
          <a:xfrm>
            <a:off x="1447800" y="41148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.3</a:t>
            </a:r>
          </a:p>
        </p:txBody>
      </p:sp>
      <p:sp>
        <p:nvSpPr>
          <p:cNvPr id="10283" name="Text Box 143"/>
          <p:cNvSpPr txBox="1">
            <a:spLocks noChangeArrowheads="1"/>
          </p:cNvSpPr>
          <p:nvPr/>
        </p:nvSpPr>
        <p:spPr bwMode="auto">
          <a:xfrm>
            <a:off x="2514600" y="41148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.3</a:t>
            </a:r>
          </a:p>
        </p:txBody>
      </p:sp>
      <p:sp>
        <p:nvSpPr>
          <p:cNvPr id="10284" name="Text Box 144"/>
          <p:cNvSpPr txBox="1">
            <a:spLocks noChangeArrowheads="1"/>
          </p:cNvSpPr>
          <p:nvPr/>
        </p:nvSpPr>
        <p:spPr bwMode="auto">
          <a:xfrm>
            <a:off x="1447800" y="35052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.3</a:t>
            </a:r>
          </a:p>
        </p:txBody>
      </p:sp>
      <p:sp>
        <p:nvSpPr>
          <p:cNvPr id="10285" name="Text Box 145"/>
          <p:cNvSpPr txBox="1">
            <a:spLocks noChangeArrowheads="1"/>
          </p:cNvSpPr>
          <p:nvPr/>
        </p:nvSpPr>
        <p:spPr bwMode="auto">
          <a:xfrm>
            <a:off x="2590800" y="35052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.7</a:t>
            </a:r>
          </a:p>
        </p:txBody>
      </p:sp>
      <p:sp>
        <p:nvSpPr>
          <p:cNvPr id="10286" name="Text Box 146"/>
          <p:cNvSpPr txBox="1">
            <a:spLocks noChangeArrowheads="1"/>
          </p:cNvSpPr>
          <p:nvPr/>
        </p:nvSpPr>
        <p:spPr bwMode="auto">
          <a:xfrm>
            <a:off x="3733800" y="38100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.7</a:t>
            </a:r>
          </a:p>
        </p:txBody>
      </p:sp>
      <p:sp>
        <p:nvSpPr>
          <p:cNvPr id="10287" name="Text Box 147"/>
          <p:cNvSpPr txBox="1">
            <a:spLocks noChangeArrowheads="1"/>
          </p:cNvSpPr>
          <p:nvPr/>
        </p:nvSpPr>
        <p:spPr bwMode="auto">
          <a:xfrm>
            <a:off x="381000" y="3810000"/>
            <a:ext cx="35401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.7</a:t>
            </a:r>
          </a:p>
        </p:txBody>
      </p:sp>
      <p:sp>
        <p:nvSpPr>
          <p:cNvPr id="234644" name="Rectangle 148"/>
          <p:cNvSpPr>
            <a:spLocks noChangeArrowheads="1"/>
          </p:cNvSpPr>
          <p:nvPr/>
        </p:nvSpPr>
        <p:spPr bwMode="auto">
          <a:xfrm>
            <a:off x="4724400" y="52578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71 + 8 =&gt; 79</a:t>
            </a:r>
          </a:p>
        </p:txBody>
      </p:sp>
      <p:sp>
        <p:nvSpPr>
          <p:cNvPr id="234645" name="Rectangle 149"/>
          <p:cNvSpPr>
            <a:spLocks noChangeArrowheads="1"/>
          </p:cNvSpPr>
          <p:nvPr/>
        </p:nvSpPr>
        <p:spPr bwMode="auto">
          <a:xfrm>
            <a:off x="4724400" y="56388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79 + 8 =&gt; 87</a:t>
            </a:r>
          </a:p>
        </p:txBody>
      </p:sp>
      <p:sp>
        <p:nvSpPr>
          <p:cNvPr id="234646" name="Rectangle 150"/>
          <p:cNvSpPr>
            <a:spLocks noChangeArrowheads="1"/>
          </p:cNvSpPr>
          <p:nvPr/>
        </p:nvSpPr>
        <p:spPr bwMode="auto">
          <a:xfrm>
            <a:off x="4724400" y="4953000"/>
            <a:ext cx="12223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Prefetches</a:t>
            </a:r>
          </a:p>
        </p:txBody>
      </p:sp>
      <p:sp>
        <p:nvSpPr>
          <p:cNvPr id="234647" name="Rectangle 151"/>
          <p:cNvSpPr>
            <a:spLocks noChangeArrowheads="1"/>
          </p:cNvSpPr>
          <p:nvPr/>
        </p:nvSpPr>
        <p:spPr bwMode="auto">
          <a:xfrm>
            <a:off x="7086600" y="52578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71 + 4 =&gt; 75</a:t>
            </a:r>
          </a:p>
        </p:txBody>
      </p:sp>
      <p:sp>
        <p:nvSpPr>
          <p:cNvPr id="234648" name="Rectangle 152"/>
          <p:cNvSpPr>
            <a:spLocks noChangeArrowheads="1"/>
          </p:cNvSpPr>
          <p:nvPr/>
        </p:nvSpPr>
        <p:spPr bwMode="auto">
          <a:xfrm>
            <a:off x="7086600" y="56388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79 + 4 =&gt; 79</a:t>
            </a:r>
          </a:p>
        </p:txBody>
      </p:sp>
      <p:sp>
        <p:nvSpPr>
          <p:cNvPr id="234649" name="Rectangle 153"/>
          <p:cNvSpPr>
            <a:spLocks noChangeArrowheads="1"/>
          </p:cNvSpPr>
          <p:nvPr/>
        </p:nvSpPr>
        <p:spPr bwMode="auto">
          <a:xfrm>
            <a:off x="7086600" y="4953000"/>
            <a:ext cx="12223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Prefetches</a:t>
            </a:r>
          </a:p>
        </p:txBody>
      </p:sp>
      <p:sp>
        <p:nvSpPr>
          <p:cNvPr id="234650" name="Rectangle 154"/>
          <p:cNvSpPr>
            <a:spLocks noChangeArrowheads="1"/>
          </p:cNvSpPr>
          <p:nvPr/>
        </p:nvSpPr>
        <p:spPr bwMode="auto">
          <a:xfrm>
            <a:off x="5715000" y="48006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71 + 8 =&gt; 79</a:t>
            </a:r>
          </a:p>
        </p:txBody>
      </p:sp>
      <p:sp>
        <p:nvSpPr>
          <p:cNvPr id="234651" name="Rectangle 155"/>
          <p:cNvSpPr>
            <a:spLocks noChangeArrowheads="1"/>
          </p:cNvSpPr>
          <p:nvPr/>
        </p:nvSpPr>
        <p:spPr bwMode="auto">
          <a:xfrm>
            <a:off x="5715000" y="51816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71 + 4 =&gt; 75</a:t>
            </a:r>
          </a:p>
        </p:txBody>
      </p:sp>
      <p:sp>
        <p:nvSpPr>
          <p:cNvPr id="234652" name="Rectangle 156"/>
          <p:cNvSpPr>
            <a:spLocks noChangeArrowheads="1"/>
          </p:cNvSpPr>
          <p:nvPr/>
        </p:nvSpPr>
        <p:spPr bwMode="auto">
          <a:xfrm>
            <a:off x="5715000" y="4495800"/>
            <a:ext cx="12223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Prefetches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87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636" grpId="0" animBg="1"/>
      <p:bldP spid="234520" grpId="0"/>
      <p:bldP spid="234521" grpId="0"/>
      <p:bldP spid="234571" grpId="0" animBg="1"/>
      <p:bldP spid="234571" grpId="1" animBg="1"/>
      <p:bldP spid="234571" grpId="2" animBg="1"/>
      <p:bldP spid="234572" grpId="0" animBg="1"/>
      <p:bldP spid="234577" grpId="0" animBg="1"/>
      <p:bldP spid="234577" grpId="1" animBg="1"/>
      <p:bldP spid="234577" grpId="2" animBg="1"/>
      <p:bldP spid="234578" grpId="0" animBg="1"/>
      <p:bldP spid="234631" grpId="0"/>
      <p:bldP spid="234631" grpId="1"/>
      <p:bldP spid="234632" grpId="0"/>
      <p:bldP spid="234632" grpId="1"/>
      <p:bldP spid="234633" grpId="0"/>
      <p:bldP spid="234644" grpId="0"/>
      <p:bldP spid="234645" grpId="0"/>
      <p:bldP spid="234646" grpId="0"/>
      <p:bldP spid="234647" grpId="0"/>
      <p:bldP spid="234648" grpId="0"/>
      <p:bldP spid="234649" grpId="0"/>
      <p:bldP spid="234650" grpId="0"/>
      <p:bldP spid="234650" grpId="1"/>
      <p:bldP spid="234651" grpId="0"/>
      <p:bldP spid="234651" grpId="1"/>
      <p:bldP spid="234652" grpId="0"/>
      <p:bldP spid="234652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6C8CC83-5178-4CD0-9A06-2358CFD4CAE5}" type="slidenum">
              <a:rPr lang="en-US" sz="1200" smtClean="0">
                <a:solidFill>
                  <a:srgbClr val="003399"/>
                </a:solidFill>
                <a:latin typeface="Times New Roman" pitchFamily="18" charset="0"/>
              </a:rPr>
              <a:pPr eaLnBrk="1" hangingPunct="1"/>
              <a:t>68</a:t>
            </a:fld>
            <a:endParaRPr lang="en-US" sz="12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GHB – Hybrid Delta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Width prefetching suffers from poor accuracy and short look-ahead</a:t>
            </a:r>
          </a:p>
          <a:p>
            <a:pPr eaLnBrk="1" hangingPunct="1"/>
            <a:r>
              <a:rPr lang="en-US" smtClean="0"/>
              <a:t>Depth prefetching has good look-ahead, but may miss prefetch opportunities when a number of “next” addresses have similar probability</a:t>
            </a:r>
          </a:p>
          <a:p>
            <a:pPr eaLnBrk="1" hangingPunct="1"/>
            <a:r>
              <a:rPr lang="en-US" smtClean="0"/>
              <a:t>The hybrid method combines depth and width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98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3F0D274-5D7F-435D-8855-CF411FA21423}" type="slidenum">
              <a:rPr lang="en-US" sz="1200" smtClean="0">
                <a:solidFill>
                  <a:srgbClr val="003399"/>
                </a:solidFill>
                <a:latin typeface="Times New Roman" pitchFamily="18" charset="0"/>
              </a:rPr>
              <a:pPr eaLnBrk="1" hangingPunct="1"/>
              <a:t>69</a:t>
            </a:fld>
            <a:endParaRPr lang="en-US" sz="12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150954" name="Rectangle 426"/>
          <p:cNvSpPr>
            <a:spLocks noChangeArrowheads="1"/>
          </p:cNvSpPr>
          <p:nvPr/>
        </p:nvSpPr>
        <p:spPr bwMode="auto">
          <a:xfrm>
            <a:off x="7239000" y="41148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79 + 4 =&gt; 79</a:t>
            </a:r>
          </a:p>
        </p:txBody>
      </p:sp>
      <p:sp>
        <p:nvSpPr>
          <p:cNvPr id="150953" name="Rectangle 425"/>
          <p:cNvSpPr>
            <a:spLocks noChangeArrowheads="1"/>
          </p:cNvSpPr>
          <p:nvPr/>
        </p:nvSpPr>
        <p:spPr bwMode="auto">
          <a:xfrm>
            <a:off x="7239000" y="37338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71 + 4 =&gt; 75</a:t>
            </a:r>
          </a:p>
        </p:txBody>
      </p:sp>
      <p:sp>
        <p:nvSpPr>
          <p:cNvPr id="150932" name="Freeform 404"/>
          <p:cNvSpPr>
            <a:spLocks/>
          </p:cNvSpPr>
          <p:nvPr/>
        </p:nvSpPr>
        <p:spPr bwMode="auto">
          <a:xfrm>
            <a:off x="6248400" y="3733800"/>
            <a:ext cx="762000" cy="1143000"/>
          </a:xfrm>
          <a:custGeom>
            <a:avLst/>
            <a:gdLst>
              <a:gd name="T0" fmla="*/ 0 w 480"/>
              <a:gd name="T1" fmla="*/ 1143000 h 336"/>
              <a:gd name="T2" fmla="*/ 685800 w 480"/>
              <a:gd name="T3" fmla="*/ 489857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948" name="Rectangle 420"/>
          <p:cNvSpPr>
            <a:spLocks noChangeArrowheads="1"/>
          </p:cNvSpPr>
          <p:nvPr/>
        </p:nvSpPr>
        <p:spPr bwMode="auto">
          <a:xfrm>
            <a:off x="4419600" y="5181600"/>
            <a:ext cx="1295400" cy="2286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881" name="Freeform 353"/>
          <p:cNvSpPr>
            <a:spLocks/>
          </p:cNvSpPr>
          <p:nvPr/>
        </p:nvSpPr>
        <p:spPr bwMode="auto">
          <a:xfrm>
            <a:off x="6248400" y="3429000"/>
            <a:ext cx="762000" cy="304800"/>
          </a:xfrm>
          <a:custGeom>
            <a:avLst/>
            <a:gdLst>
              <a:gd name="T0" fmla="*/ 0 w 480"/>
              <a:gd name="T1" fmla="*/ 304800 h 336"/>
              <a:gd name="T2" fmla="*/ 685800 w 480"/>
              <a:gd name="T3" fmla="*/ 130629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912" name="Freeform 384"/>
          <p:cNvSpPr>
            <a:spLocks/>
          </p:cNvSpPr>
          <p:nvPr/>
        </p:nvSpPr>
        <p:spPr bwMode="auto">
          <a:xfrm>
            <a:off x="6248400" y="4800600"/>
            <a:ext cx="762000" cy="304800"/>
          </a:xfrm>
          <a:custGeom>
            <a:avLst/>
            <a:gdLst>
              <a:gd name="T0" fmla="*/ 0 w 480"/>
              <a:gd name="T1" fmla="*/ 304800 h 336"/>
              <a:gd name="T2" fmla="*/ 685800 w 480"/>
              <a:gd name="T3" fmla="*/ 130629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913" name="Freeform 385"/>
          <p:cNvSpPr>
            <a:spLocks/>
          </p:cNvSpPr>
          <p:nvPr/>
        </p:nvSpPr>
        <p:spPr bwMode="auto">
          <a:xfrm>
            <a:off x="6248400" y="4114800"/>
            <a:ext cx="762000" cy="304800"/>
          </a:xfrm>
          <a:custGeom>
            <a:avLst/>
            <a:gdLst>
              <a:gd name="T0" fmla="*/ 0 w 480"/>
              <a:gd name="T1" fmla="*/ 304800 h 336"/>
              <a:gd name="T2" fmla="*/ 685800 w 480"/>
              <a:gd name="T3" fmla="*/ 130629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923" name="Line 395"/>
          <p:cNvSpPr>
            <a:spLocks noChangeShapeType="1"/>
          </p:cNvSpPr>
          <p:nvPr/>
        </p:nvSpPr>
        <p:spPr bwMode="auto">
          <a:xfrm>
            <a:off x="3200400" y="3200400"/>
            <a:ext cx="1219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924" name="Line 396"/>
          <p:cNvSpPr>
            <a:spLocks noChangeShapeType="1"/>
          </p:cNvSpPr>
          <p:nvPr/>
        </p:nvSpPr>
        <p:spPr bwMode="auto">
          <a:xfrm>
            <a:off x="3200400" y="34290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730" name="Rectangle 202"/>
          <p:cNvSpPr>
            <a:spLocks noChangeArrowheads="1"/>
          </p:cNvSpPr>
          <p:nvPr/>
        </p:nvSpPr>
        <p:spPr bwMode="auto">
          <a:xfrm>
            <a:off x="2667000" y="2895600"/>
            <a:ext cx="990600" cy="228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2" name="Rectangle 91"/>
          <p:cNvSpPr>
            <a:spLocks noChangeArrowheads="1"/>
          </p:cNvSpPr>
          <p:nvPr/>
        </p:nvSpPr>
        <p:spPr bwMode="auto">
          <a:xfrm>
            <a:off x="4419600" y="31242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3" name="Rectangle 92"/>
          <p:cNvSpPr>
            <a:spLocks noChangeArrowheads="1"/>
          </p:cNvSpPr>
          <p:nvPr/>
        </p:nvSpPr>
        <p:spPr bwMode="auto">
          <a:xfrm>
            <a:off x="4419600" y="28956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4" name="Rectangle 93"/>
          <p:cNvSpPr>
            <a:spLocks noChangeArrowheads="1"/>
          </p:cNvSpPr>
          <p:nvPr/>
        </p:nvSpPr>
        <p:spPr bwMode="auto">
          <a:xfrm>
            <a:off x="4419600" y="33528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5" name="Rectangle 94"/>
          <p:cNvSpPr>
            <a:spLocks noChangeArrowheads="1"/>
          </p:cNvSpPr>
          <p:nvPr/>
        </p:nvSpPr>
        <p:spPr bwMode="auto">
          <a:xfrm>
            <a:off x="4419600" y="35814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6" name="Rectangle 95"/>
          <p:cNvSpPr>
            <a:spLocks noChangeArrowheads="1"/>
          </p:cNvSpPr>
          <p:nvPr/>
        </p:nvSpPr>
        <p:spPr bwMode="auto">
          <a:xfrm>
            <a:off x="4419600" y="38100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7" name="Rectangle 96"/>
          <p:cNvSpPr>
            <a:spLocks noChangeArrowheads="1"/>
          </p:cNvSpPr>
          <p:nvPr/>
        </p:nvSpPr>
        <p:spPr bwMode="auto">
          <a:xfrm>
            <a:off x="4419600" y="40386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8" name="Rectangle 97"/>
          <p:cNvSpPr>
            <a:spLocks noChangeArrowheads="1"/>
          </p:cNvSpPr>
          <p:nvPr/>
        </p:nvSpPr>
        <p:spPr bwMode="auto">
          <a:xfrm>
            <a:off x="4419600" y="42672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9" name="Rectangle 99"/>
          <p:cNvSpPr>
            <a:spLocks noChangeArrowheads="1"/>
          </p:cNvSpPr>
          <p:nvPr/>
        </p:nvSpPr>
        <p:spPr bwMode="auto">
          <a:xfrm>
            <a:off x="5715000" y="2895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0" name="Rectangle 100"/>
          <p:cNvSpPr>
            <a:spLocks noChangeArrowheads="1"/>
          </p:cNvSpPr>
          <p:nvPr/>
        </p:nvSpPr>
        <p:spPr bwMode="auto">
          <a:xfrm>
            <a:off x="57150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1" name="Rectangle 101"/>
          <p:cNvSpPr>
            <a:spLocks noChangeArrowheads="1"/>
          </p:cNvSpPr>
          <p:nvPr/>
        </p:nvSpPr>
        <p:spPr bwMode="auto">
          <a:xfrm>
            <a:off x="5715000" y="3352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2" name="Rectangle 102"/>
          <p:cNvSpPr>
            <a:spLocks noChangeArrowheads="1"/>
          </p:cNvSpPr>
          <p:nvPr/>
        </p:nvSpPr>
        <p:spPr bwMode="auto">
          <a:xfrm>
            <a:off x="5715000" y="3581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3" name="Rectangle 103"/>
          <p:cNvSpPr>
            <a:spLocks noChangeArrowheads="1"/>
          </p:cNvSpPr>
          <p:nvPr/>
        </p:nvSpPr>
        <p:spPr bwMode="auto">
          <a:xfrm>
            <a:off x="5715000" y="3810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4" name="Rectangle 104"/>
          <p:cNvSpPr>
            <a:spLocks noChangeArrowheads="1"/>
          </p:cNvSpPr>
          <p:nvPr/>
        </p:nvSpPr>
        <p:spPr bwMode="auto">
          <a:xfrm>
            <a:off x="5715000" y="4038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5" name="Rectangle 105"/>
          <p:cNvSpPr>
            <a:spLocks noChangeArrowheads="1"/>
          </p:cNvSpPr>
          <p:nvPr/>
        </p:nvSpPr>
        <p:spPr bwMode="auto">
          <a:xfrm>
            <a:off x="5715000" y="4495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6" name="Rectangle 106"/>
          <p:cNvSpPr>
            <a:spLocks noChangeArrowheads="1"/>
          </p:cNvSpPr>
          <p:nvPr/>
        </p:nvSpPr>
        <p:spPr bwMode="auto">
          <a:xfrm>
            <a:off x="5715000" y="4267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7" name="Text Box 107"/>
          <p:cNvSpPr txBox="1">
            <a:spLocks noChangeArrowheads="1"/>
          </p:cNvSpPr>
          <p:nvPr/>
        </p:nvSpPr>
        <p:spPr bwMode="auto">
          <a:xfrm>
            <a:off x="4572000" y="2362200"/>
            <a:ext cx="22304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Global History Buffer</a:t>
            </a:r>
            <a:endParaRPr lang="en-US" sz="1600" i="1">
              <a:latin typeface="Arial" charset="0"/>
            </a:endParaRPr>
          </a:p>
        </p:txBody>
      </p:sp>
      <p:sp>
        <p:nvSpPr>
          <p:cNvPr id="12318" name="Rectangle 108"/>
          <p:cNvSpPr>
            <a:spLocks noChangeArrowheads="1"/>
          </p:cNvSpPr>
          <p:nvPr/>
        </p:nvSpPr>
        <p:spPr bwMode="auto">
          <a:xfrm>
            <a:off x="4343400" y="2590800"/>
            <a:ext cx="13811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miss address</a:t>
            </a:r>
          </a:p>
        </p:txBody>
      </p:sp>
      <p:sp>
        <p:nvSpPr>
          <p:cNvPr id="12319" name="Rectangle 109"/>
          <p:cNvSpPr>
            <a:spLocks noChangeArrowheads="1"/>
          </p:cNvSpPr>
          <p:nvPr/>
        </p:nvSpPr>
        <p:spPr bwMode="auto">
          <a:xfrm>
            <a:off x="5791200" y="2590800"/>
            <a:ext cx="804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pointer</a:t>
            </a:r>
          </a:p>
        </p:txBody>
      </p:sp>
      <p:sp>
        <p:nvSpPr>
          <p:cNvPr id="12320" name="Rectangle 110"/>
          <p:cNvSpPr>
            <a:spLocks noChangeArrowheads="1"/>
          </p:cNvSpPr>
          <p:nvPr/>
        </p:nvSpPr>
        <p:spPr bwMode="auto">
          <a:xfrm>
            <a:off x="2667000" y="2895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21" name="Rectangle 111"/>
          <p:cNvSpPr>
            <a:spLocks noChangeArrowheads="1"/>
          </p:cNvSpPr>
          <p:nvPr/>
        </p:nvSpPr>
        <p:spPr bwMode="auto">
          <a:xfrm>
            <a:off x="26670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22" name="Rectangle 113"/>
          <p:cNvSpPr>
            <a:spLocks noChangeArrowheads="1"/>
          </p:cNvSpPr>
          <p:nvPr/>
        </p:nvSpPr>
        <p:spPr bwMode="auto">
          <a:xfrm>
            <a:off x="2743200" y="2590800"/>
            <a:ext cx="804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pointer</a:t>
            </a:r>
          </a:p>
        </p:txBody>
      </p:sp>
      <p:sp>
        <p:nvSpPr>
          <p:cNvPr id="12323" name="Rectangle 114"/>
          <p:cNvSpPr>
            <a:spLocks noChangeArrowheads="1"/>
          </p:cNvSpPr>
          <p:nvPr/>
        </p:nvSpPr>
        <p:spPr bwMode="auto">
          <a:xfrm>
            <a:off x="2514600" y="2362200"/>
            <a:ext cx="130175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Index Table</a:t>
            </a:r>
            <a:endParaRPr lang="en-US" sz="1600">
              <a:latin typeface="Arial" charset="0"/>
            </a:endParaRPr>
          </a:p>
        </p:txBody>
      </p:sp>
      <p:sp>
        <p:nvSpPr>
          <p:cNvPr id="150651" name="Line 123"/>
          <p:cNvSpPr>
            <a:spLocks noChangeShapeType="1"/>
          </p:cNvSpPr>
          <p:nvPr/>
        </p:nvSpPr>
        <p:spPr bwMode="auto">
          <a:xfrm>
            <a:off x="3200400" y="45720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25" name="Rectangle 125"/>
          <p:cNvSpPr>
            <a:spLocks noChangeArrowheads="1"/>
          </p:cNvSpPr>
          <p:nvPr/>
        </p:nvSpPr>
        <p:spPr bwMode="auto">
          <a:xfrm>
            <a:off x="2667000" y="4495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26" name="Text Box 126"/>
          <p:cNvSpPr txBox="1">
            <a:spLocks noChangeArrowheads="1"/>
          </p:cNvSpPr>
          <p:nvPr/>
        </p:nvSpPr>
        <p:spPr bwMode="auto">
          <a:xfrm>
            <a:off x="2514600" y="4191000"/>
            <a:ext cx="1312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>
                <a:latin typeface="Arial" charset="0"/>
              </a:rPr>
              <a:t>head pointer</a:t>
            </a:r>
          </a:p>
        </p:txBody>
      </p:sp>
      <p:sp>
        <p:nvSpPr>
          <p:cNvPr id="12327" name="Rectangle 143"/>
          <p:cNvSpPr>
            <a:spLocks noChangeArrowheads="1"/>
          </p:cNvSpPr>
          <p:nvPr/>
        </p:nvSpPr>
        <p:spPr bwMode="auto">
          <a:xfrm>
            <a:off x="4953000" y="28765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27</a:t>
            </a:r>
          </a:p>
        </p:txBody>
      </p:sp>
      <p:sp>
        <p:nvSpPr>
          <p:cNvPr id="12328" name="Rectangle 144"/>
          <p:cNvSpPr>
            <a:spLocks noChangeArrowheads="1"/>
          </p:cNvSpPr>
          <p:nvPr/>
        </p:nvSpPr>
        <p:spPr bwMode="auto">
          <a:xfrm>
            <a:off x="4419600" y="44958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29" name="Rectangle 145"/>
          <p:cNvSpPr>
            <a:spLocks noChangeArrowheads="1"/>
          </p:cNvSpPr>
          <p:nvPr/>
        </p:nvSpPr>
        <p:spPr bwMode="auto">
          <a:xfrm>
            <a:off x="4953000" y="31051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28</a:t>
            </a:r>
          </a:p>
        </p:txBody>
      </p:sp>
      <p:sp>
        <p:nvSpPr>
          <p:cNvPr id="12330" name="Rectangle 146"/>
          <p:cNvSpPr>
            <a:spLocks noChangeArrowheads="1"/>
          </p:cNvSpPr>
          <p:nvPr/>
        </p:nvSpPr>
        <p:spPr bwMode="auto">
          <a:xfrm>
            <a:off x="4953000" y="33337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36</a:t>
            </a:r>
          </a:p>
        </p:txBody>
      </p:sp>
      <p:sp>
        <p:nvSpPr>
          <p:cNvPr id="12331" name="Rectangle 147"/>
          <p:cNvSpPr>
            <a:spLocks noChangeArrowheads="1"/>
          </p:cNvSpPr>
          <p:nvPr/>
        </p:nvSpPr>
        <p:spPr bwMode="auto">
          <a:xfrm>
            <a:off x="4953000" y="35623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44</a:t>
            </a:r>
          </a:p>
        </p:txBody>
      </p:sp>
      <p:sp>
        <p:nvSpPr>
          <p:cNvPr id="12332" name="Rectangle 148"/>
          <p:cNvSpPr>
            <a:spLocks noChangeArrowheads="1"/>
          </p:cNvSpPr>
          <p:nvPr/>
        </p:nvSpPr>
        <p:spPr bwMode="auto">
          <a:xfrm>
            <a:off x="4953000" y="37909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45</a:t>
            </a:r>
          </a:p>
        </p:txBody>
      </p:sp>
      <p:sp>
        <p:nvSpPr>
          <p:cNvPr id="12333" name="Rectangle 149"/>
          <p:cNvSpPr>
            <a:spLocks noChangeArrowheads="1"/>
          </p:cNvSpPr>
          <p:nvPr/>
        </p:nvSpPr>
        <p:spPr bwMode="auto">
          <a:xfrm>
            <a:off x="4953000" y="40195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49</a:t>
            </a:r>
          </a:p>
        </p:txBody>
      </p:sp>
      <p:sp>
        <p:nvSpPr>
          <p:cNvPr id="12334" name="Rectangle 150"/>
          <p:cNvSpPr>
            <a:spLocks noChangeArrowheads="1"/>
          </p:cNvSpPr>
          <p:nvPr/>
        </p:nvSpPr>
        <p:spPr bwMode="auto">
          <a:xfrm>
            <a:off x="4953000" y="424815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53</a:t>
            </a:r>
          </a:p>
        </p:txBody>
      </p:sp>
      <p:sp>
        <p:nvSpPr>
          <p:cNvPr id="12335" name="Rectangle 151"/>
          <p:cNvSpPr>
            <a:spLocks noChangeArrowheads="1"/>
          </p:cNvSpPr>
          <p:nvPr/>
        </p:nvSpPr>
        <p:spPr bwMode="auto">
          <a:xfrm>
            <a:off x="2286000" y="2851150"/>
            <a:ext cx="296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150682" name="Line 154"/>
          <p:cNvSpPr>
            <a:spLocks noChangeShapeType="1"/>
          </p:cNvSpPr>
          <p:nvPr/>
        </p:nvSpPr>
        <p:spPr bwMode="auto">
          <a:xfrm>
            <a:off x="3200400" y="2971800"/>
            <a:ext cx="1219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729" name="Line 201"/>
          <p:cNvSpPr>
            <a:spLocks noChangeShapeType="1"/>
          </p:cNvSpPr>
          <p:nvPr/>
        </p:nvSpPr>
        <p:spPr bwMode="auto">
          <a:xfrm flipV="1">
            <a:off x="1600200" y="3048000"/>
            <a:ext cx="685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38" name="Rectangle 2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GHB - Hybrid Example</a:t>
            </a:r>
          </a:p>
        </p:txBody>
      </p:sp>
      <p:grpSp>
        <p:nvGrpSpPr>
          <p:cNvPr id="150916" name="Group 388"/>
          <p:cNvGrpSpPr>
            <a:grpSpLocks/>
          </p:cNvGrpSpPr>
          <p:nvPr/>
        </p:nvGrpSpPr>
        <p:grpSpPr bwMode="auto">
          <a:xfrm>
            <a:off x="1143000" y="2971800"/>
            <a:ext cx="457200" cy="344488"/>
            <a:chOff x="720" y="2016"/>
            <a:chExt cx="288" cy="217"/>
          </a:xfrm>
        </p:grpSpPr>
        <p:sp>
          <p:nvSpPr>
            <p:cNvPr id="12396" name="AutoShape 288"/>
            <p:cNvSpPr>
              <a:spLocks noChangeArrowheads="1"/>
            </p:cNvSpPr>
            <p:nvPr/>
          </p:nvSpPr>
          <p:spPr bwMode="auto">
            <a:xfrm>
              <a:off x="720" y="2016"/>
              <a:ext cx="288" cy="176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97" name="Rectangle 248"/>
            <p:cNvSpPr>
              <a:spLocks noChangeArrowheads="1"/>
            </p:cNvSpPr>
            <p:nvPr/>
          </p:nvSpPr>
          <p:spPr bwMode="auto">
            <a:xfrm>
              <a:off x="768" y="2036"/>
              <a:ext cx="187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600" b="1">
                  <a:latin typeface="Arial" charset="0"/>
                </a:rPr>
                <a:t>1</a:t>
              </a:r>
            </a:p>
          </p:txBody>
        </p:sp>
      </p:grpSp>
      <p:sp>
        <p:nvSpPr>
          <p:cNvPr id="12340" name="Rectangle 294"/>
          <p:cNvSpPr>
            <a:spLocks noChangeArrowheads="1"/>
          </p:cNvSpPr>
          <p:nvPr/>
        </p:nvSpPr>
        <p:spPr bwMode="auto">
          <a:xfrm>
            <a:off x="838200" y="5410200"/>
            <a:ext cx="304800" cy="2286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41" name="Text Box 295"/>
          <p:cNvSpPr txBox="1">
            <a:spLocks noChangeArrowheads="1"/>
          </p:cNvSpPr>
          <p:nvPr/>
        </p:nvSpPr>
        <p:spPr bwMode="auto">
          <a:xfrm>
            <a:off x="1219200" y="5410200"/>
            <a:ext cx="1841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endParaRPr lang="en-US" sz="1200">
              <a:latin typeface="Arial" charset="0"/>
            </a:endParaRPr>
          </a:p>
        </p:txBody>
      </p:sp>
      <p:sp>
        <p:nvSpPr>
          <p:cNvPr id="12342" name="Rectangle 296"/>
          <p:cNvSpPr>
            <a:spLocks noChangeArrowheads="1"/>
          </p:cNvSpPr>
          <p:nvPr/>
        </p:nvSpPr>
        <p:spPr bwMode="auto">
          <a:xfrm>
            <a:off x="1219200" y="5410200"/>
            <a:ext cx="1841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endParaRPr lang="en-US" sz="1200">
              <a:latin typeface="Arial" charset="0"/>
            </a:endParaRPr>
          </a:p>
        </p:txBody>
      </p:sp>
      <p:sp>
        <p:nvSpPr>
          <p:cNvPr id="12343" name="Rectangle 297"/>
          <p:cNvSpPr>
            <a:spLocks noChangeArrowheads="1"/>
          </p:cNvSpPr>
          <p:nvPr/>
        </p:nvSpPr>
        <p:spPr bwMode="auto">
          <a:xfrm>
            <a:off x="1143000" y="5365750"/>
            <a:ext cx="119538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200" b="1">
                <a:latin typeface="Arial" charset="0"/>
              </a:rPr>
              <a:t>=&gt; </a:t>
            </a:r>
            <a:r>
              <a:rPr lang="en-US" sz="1600" b="1">
                <a:latin typeface="Arial" charset="0"/>
              </a:rPr>
              <a:t>Current </a:t>
            </a:r>
            <a:endParaRPr lang="en-US" sz="1600">
              <a:latin typeface="Arial" charset="0"/>
            </a:endParaRPr>
          </a:p>
        </p:txBody>
      </p:sp>
      <p:sp>
        <p:nvSpPr>
          <p:cNvPr id="12344" name="Rectangle 298"/>
          <p:cNvSpPr>
            <a:spLocks noChangeArrowheads="1"/>
          </p:cNvSpPr>
          <p:nvPr/>
        </p:nvSpPr>
        <p:spPr bwMode="auto">
          <a:xfrm>
            <a:off x="838200" y="5715000"/>
            <a:ext cx="304800" cy="2286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45" name="Rectangle 299"/>
          <p:cNvSpPr>
            <a:spLocks noChangeArrowheads="1"/>
          </p:cNvSpPr>
          <p:nvPr/>
        </p:nvSpPr>
        <p:spPr bwMode="auto">
          <a:xfrm>
            <a:off x="1143000" y="5670550"/>
            <a:ext cx="14573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200" b="1">
                <a:latin typeface="Arial" charset="0"/>
              </a:rPr>
              <a:t>=&gt;</a:t>
            </a:r>
            <a:r>
              <a:rPr lang="en-US" sz="1600" b="1">
                <a:latin typeface="Arial" charset="0"/>
              </a:rPr>
              <a:t> Prefetches</a:t>
            </a:r>
            <a:endParaRPr lang="en-US" sz="1600">
              <a:latin typeface="Arial" charset="0"/>
            </a:endParaRPr>
          </a:p>
        </p:txBody>
      </p:sp>
      <p:sp>
        <p:nvSpPr>
          <p:cNvPr id="12346" name="Rectangle 300"/>
          <p:cNvSpPr>
            <a:spLocks noChangeArrowheads="1"/>
          </p:cNvSpPr>
          <p:nvPr/>
        </p:nvSpPr>
        <p:spPr bwMode="auto">
          <a:xfrm>
            <a:off x="1447800" y="5105400"/>
            <a:ext cx="50958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Key</a:t>
            </a:r>
            <a:endParaRPr lang="en-US" sz="1200">
              <a:latin typeface="Arial" charset="0"/>
            </a:endParaRPr>
          </a:p>
        </p:txBody>
      </p:sp>
      <p:sp>
        <p:nvSpPr>
          <p:cNvPr id="12347" name="Rectangle 301"/>
          <p:cNvSpPr>
            <a:spLocks noChangeArrowheads="1"/>
          </p:cNvSpPr>
          <p:nvPr/>
        </p:nvSpPr>
        <p:spPr bwMode="auto">
          <a:xfrm>
            <a:off x="685800" y="5105400"/>
            <a:ext cx="19812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48" name="Rectangle 316"/>
          <p:cNvSpPr>
            <a:spLocks noChangeArrowheads="1"/>
          </p:cNvSpPr>
          <p:nvPr/>
        </p:nvSpPr>
        <p:spPr bwMode="auto">
          <a:xfrm>
            <a:off x="5715000" y="4724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49" name="Rectangle 317"/>
          <p:cNvSpPr>
            <a:spLocks noChangeArrowheads="1"/>
          </p:cNvSpPr>
          <p:nvPr/>
        </p:nvSpPr>
        <p:spPr bwMode="auto">
          <a:xfrm>
            <a:off x="4419600" y="47244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50" name="Rectangle 318"/>
          <p:cNvSpPr>
            <a:spLocks noChangeArrowheads="1"/>
          </p:cNvSpPr>
          <p:nvPr/>
        </p:nvSpPr>
        <p:spPr bwMode="auto">
          <a:xfrm>
            <a:off x="5715000" y="4953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51" name="Rectangle 319"/>
          <p:cNvSpPr>
            <a:spLocks noChangeArrowheads="1"/>
          </p:cNvSpPr>
          <p:nvPr/>
        </p:nvSpPr>
        <p:spPr bwMode="auto">
          <a:xfrm>
            <a:off x="4419600" y="49530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52" name="Rectangle 320"/>
          <p:cNvSpPr>
            <a:spLocks noChangeArrowheads="1"/>
          </p:cNvSpPr>
          <p:nvPr/>
        </p:nvSpPr>
        <p:spPr bwMode="auto">
          <a:xfrm>
            <a:off x="5715000" y="5181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53" name="Rectangle 321"/>
          <p:cNvSpPr>
            <a:spLocks noChangeArrowheads="1"/>
          </p:cNvSpPr>
          <p:nvPr/>
        </p:nvSpPr>
        <p:spPr bwMode="auto">
          <a:xfrm>
            <a:off x="4419600" y="51816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54" name="Rectangle 328"/>
          <p:cNvSpPr>
            <a:spLocks noChangeArrowheads="1"/>
          </p:cNvSpPr>
          <p:nvPr/>
        </p:nvSpPr>
        <p:spPr bwMode="auto">
          <a:xfrm>
            <a:off x="4953000" y="449580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54</a:t>
            </a:r>
          </a:p>
        </p:txBody>
      </p:sp>
      <p:sp>
        <p:nvSpPr>
          <p:cNvPr id="12355" name="Rectangle 329"/>
          <p:cNvSpPr>
            <a:spLocks noChangeArrowheads="1"/>
          </p:cNvSpPr>
          <p:nvPr/>
        </p:nvSpPr>
        <p:spPr bwMode="auto">
          <a:xfrm>
            <a:off x="4953000" y="472440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62</a:t>
            </a:r>
          </a:p>
        </p:txBody>
      </p:sp>
      <p:sp>
        <p:nvSpPr>
          <p:cNvPr id="12356" name="Rectangle 330"/>
          <p:cNvSpPr>
            <a:spLocks noChangeArrowheads="1"/>
          </p:cNvSpPr>
          <p:nvPr/>
        </p:nvSpPr>
        <p:spPr bwMode="auto">
          <a:xfrm>
            <a:off x="4953000" y="495300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70</a:t>
            </a:r>
          </a:p>
        </p:txBody>
      </p:sp>
      <p:sp>
        <p:nvSpPr>
          <p:cNvPr id="12357" name="Rectangle 335"/>
          <p:cNvSpPr>
            <a:spLocks noChangeArrowheads="1"/>
          </p:cNvSpPr>
          <p:nvPr/>
        </p:nvSpPr>
        <p:spPr bwMode="auto">
          <a:xfrm>
            <a:off x="2667000" y="3352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58" name="Rectangle 336"/>
          <p:cNvSpPr>
            <a:spLocks noChangeArrowheads="1"/>
          </p:cNvSpPr>
          <p:nvPr/>
        </p:nvSpPr>
        <p:spPr bwMode="auto">
          <a:xfrm>
            <a:off x="2286000" y="3124200"/>
            <a:ext cx="296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12359" name="Rectangle 337"/>
          <p:cNvSpPr>
            <a:spLocks noChangeArrowheads="1"/>
          </p:cNvSpPr>
          <p:nvPr/>
        </p:nvSpPr>
        <p:spPr bwMode="auto">
          <a:xfrm>
            <a:off x="2286000" y="3352800"/>
            <a:ext cx="2968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latin typeface="Arial" charset="0"/>
              </a:rPr>
              <a:t>8</a:t>
            </a:r>
            <a:endParaRPr lang="en-US" sz="1600">
              <a:latin typeface="Arial" charset="0"/>
            </a:endParaRPr>
          </a:p>
        </p:txBody>
      </p:sp>
      <p:grpSp>
        <p:nvGrpSpPr>
          <p:cNvPr id="150889" name="Group 361"/>
          <p:cNvGrpSpPr>
            <a:grpSpLocks/>
          </p:cNvGrpSpPr>
          <p:nvPr/>
        </p:nvGrpSpPr>
        <p:grpSpPr bwMode="auto">
          <a:xfrm>
            <a:off x="5486400" y="3200400"/>
            <a:ext cx="533400" cy="312738"/>
            <a:chOff x="3456" y="3600"/>
            <a:chExt cx="336" cy="197"/>
          </a:xfrm>
        </p:grpSpPr>
        <p:sp>
          <p:nvSpPr>
            <p:cNvPr id="12394" name="AutoShape 362"/>
            <p:cNvSpPr>
              <a:spLocks noChangeArrowheads="1"/>
            </p:cNvSpPr>
            <p:nvPr/>
          </p:nvSpPr>
          <p:spPr bwMode="auto">
            <a:xfrm>
              <a:off x="3456" y="36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95" name="Rectangle 363"/>
            <p:cNvSpPr>
              <a:spLocks noChangeArrowheads="1"/>
            </p:cNvSpPr>
            <p:nvPr/>
          </p:nvSpPr>
          <p:spPr bwMode="auto">
            <a:xfrm>
              <a:off x="3504" y="3600"/>
              <a:ext cx="22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600" b="1">
                  <a:latin typeface="Arial" charset="0"/>
                </a:rPr>
                <a:t> 8</a:t>
              </a:r>
            </a:p>
          </p:txBody>
        </p:sp>
      </p:grpSp>
      <p:grpSp>
        <p:nvGrpSpPr>
          <p:cNvPr id="150892" name="Group 364"/>
          <p:cNvGrpSpPr>
            <a:grpSpLocks/>
          </p:cNvGrpSpPr>
          <p:nvPr/>
        </p:nvGrpSpPr>
        <p:grpSpPr bwMode="auto">
          <a:xfrm>
            <a:off x="5486400" y="3429000"/>
            <a:ext cx="533400" cy="312738"/>
            <a:chOff x="3456" y="3600"/>
            <a:chExt cx="336" cy="197"/>
          </a:xfrm>
        </p:grpSpPr>
        <p:sp>
          <p:nvSpPr>
            <p:cNvPr id="12392" name="AutoShape 365"/>
            <p:cNvSpPr>
              <a:spLocks noChangeArrowheads="1"/>
            </p:cNvSpPr>
            <p:nvPr/>
          </p:nvSpPr>
          <p:spPr bwMode="auto">
            <a:xfrm>
              <a:off x="3456" y="36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93" name="Rectangle 366"/>
            <p:cNvSpPr>
              <a:spLocks noChangeArrowheads="1"/>
            </p:cNvSpPr>
            <p:nvPr/>
          </p:nvSpPr>
          <p:spPr bwMode="auto">
            <a:xfrm>
              <a:off x="3504" y="3600"/>
              <a:ext cx="22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600" b="1">
                  <a:latin typeface="Arial" charset="0"/>
                </a:rPr>
                <a:t> 8</a:t>
              </a:r>
            </a:p>
          </p:txBody>
        </p:sp>
      </p:grpSp>
      <p:sp>
        <p:nvSpPr>
          <p:cNvPr id="150920" name="Line 392"/>
          <p:cNvSpPr>
            <a:spLocks noChangeShapeType="1"/>
          </p:cNvSpPr>
          <p:nvPr/>
        </p:nvSpPr>
        <p:spPr bwMode="auto">
          <a:xfrm>
            <a:off x="3200400" y="45720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921" name="Line 393"/>
          <p:cNvSpPr>
            <a:spLocks noChangeShapeType="1"/>
          </p:cNvSpPr>
          <p:nvPr/>
        </p:nvSpPr>
        <p:spPr bwMode="auto">
          <a:xfrm>
            <a:off x="3200400" y="2971800"/>
            <a:ext cx="121920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888" name="Freeform 360"/>
          <p:cNvSpPr>
            <a:spLocks/>
          </p:cNvSpPr>
          <p:nvPr/>
        </p:nvSpPr>
        <p:spPr bwMode="auto">
          <a:xfrm>
            <a:off x="6248400" y="3276600"/>
            <a:ext cx="762000" cy="685800"/>
          </a:xfrm>
          <a:custGeom>
            <a:avLst/>
            <a:gdLst>
              <a:gd name="T0" fmla="*/ 0 w 480"/>
              <a:gd name="T1" fmla="*/ 685800 h 336"/>
              <a:gd name="T2" fmla="*/ 685800 w 480"/>
              <a:gd name="T3" fmla="*/ 293914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907" name="Freeform 379"/>
          <p:cNvSpPr>
            <a:spLocks/>
          </p:cNvSpPr>
          <p:nvPr/>
        </p:nvSpPr>
        <p:spPr bwMode="auto">
          <a:xfrm>
            <a:off x="6248400" y="3962400"/>
            <a:ext cx="762000" cy="685800"/>
          </a:xfrm>
          <a:custGeom>
            <a:avLst/>
            <a:gdLst>
              <a:gd name="T0" fmla="*/ 0 w 480"/>
              <a:gd name="T1" fmla="*/ 685800 h 336"/>
              <a:gd name="T2" fmla="*/ 685800 w 480"/>
              <a:gd name="T3" fmla="*/ 293914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908" name="Freeform 380"/>
          <p:cNvSpPr>
            <a:spLocks/>
          </p:cNvSpPr>
          <p:nvPr/>
        </p:nvSpPr>
        <p:spPr bwMode="auto">
          <a:xfrm>
            <a:off x="6248400" y="4648200"/>
            <a:ext cx="762000" cy="685800"/>
          </a:xfrm>
          <a:custGeom>
            <a:avLst/>
            <a:gdLst>
              <a:gd name="T0" fmla="*/ 0 w 480"/>
              <a:gd name="T1" fmla="*/ 685800 h 336"/>
              <a:gd name="T2" fmla="*/ 685800 w 480"/>
              <a:gd name="T3" fmla="*/ 293914 h 336"/>
              <a:gd name="T4" fmla="*/ 457200 w 480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336">
                <a:moveTo>
                  <a:pt x="0" y="336"/>
                </a:moveTo>
                <a:cubicBezTo>
                  <a:pt x="192" y="268"/>
                  <a:pt x="384" y="200"/>
                  <a:pt x="432" y="144"/>
                </a:cubicBezTo>
                <a:cubicBezTo>
                  <a:pt x="480" y="88"/>
                  <a:pt x="384" y="44"/>
                  <a:pt x="28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67" name="Rectangle 397"/>
          <p:cNvSpPr>
            <a:spLocks noChangeArrowheads="1"/>
          </p:cNvSpPr>
          <p:nvPr/>
        </p:nvSpPr>
        <p:spPr bwMode="auto">
          <a:xfrm>
            <a:off x="990600" y="2438400"/>
            <a:ext cx="817563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Global</a:t>
            </a:r>
          </a:p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 Delta</a:t>
            </a:r>
          </a:p>
        </p:txBody>
      </p:sp>
      <p:sp>
        <p:nvSpPr>
          <p:cNvPr id="12368" name="Text Box 398"/>
          <p:cNvSpPr txBox="1">
            <a:spLocks noChangeArrowheads="1"/>
          </p:cNvSpPr>
          <p:nvPr/>
        </p:nvSpPr>
        <p:spPr bwMode="auto">
          <a:xfrm>
            <a:off x="3505200" y="2057400"/>
            <a:ext cx="21129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1  8  8  1  4  4  1  8  8</a:t>
            </a:r>
          </a:p>
        </p:txBody>
      </p:sp>
      <p:sp>
        <p:nvSpPr>
          <p:cNvPr id="12369" name="Rectangle 399"/>
          <p:cNvSpPr>
            <a:spLocks noChangeArrowheads="1"/>
          </p:cNvSpPr>
          <p:nvPr/>
        </p:nvSpPr>
        <p:spPr bwMode="auto">
          <a:xfrm>
            <a:off x="3505200" y="1752600"/>
            <a:ext cx="23558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Global Delta Stream</a:t>
            </a:r>
            <a:endParaRPr lang="en-US" sz="1800">
              <a:latin typeface="Arial" charset="0"/>
            </a:endParaRPr>
          </a:p>
        </p:txBody>
      </p:sp>
      <p:sp>
        <p:nvSpPr>
          <p:cNvPr id="12370" name="Text Box 400"/>
          <p:cNvSpPr txBox="1">
            <a:spLocks noChangeArrowheads="1"/>
          </p:cNvSpPr>
          <p:nvPr/>
        </p:nvSpPr>
        <p:spPr bwMode="auto">
          <a:xfrm>
            <a:off x="3429000" y="1122363"/>
            <a:ext cx="2508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0033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Arial" charset="0"/>
              </a:rPr>
              <a:t>Miss Address Stream</a:t>
            </a:r>
          </a:p>
        </p:txBody>
      </p:sp>
      <p:sp>
        <p:nvSpPr>
          <p:cNvPr id="12371" name="Rectangle 401"/>
          <p:cNvSpPr>
            <a:spLocks noChangeArrowheads="1"/>
          </p:cNvSpPr>
          <p:nvPr/>
        </p:nvSpPr>
        <p:spPr bwMode="auto">
          <a:xfrm>
            <a:off x="2819400" y="1447800"/>
            <a:ext cx="34671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27  28  36  44  45  49  53  54  62  70</a:t>
            </a:r>
          </a:p>
        </p:txBody>
      </p:sp>
      <p:sp>
        <p:nvSpPr>
          <p:cNvPr id="150930" name="Rectangle 402"/>
          <p:cNvSpPr>
            <a:spLocks noChangeArrowheads="1"/>
          </p:cNvSpPr>
          <p:nvPr/>
        </p:nvSpPr>
        <p:spPr bwMode="auto">
          <a:xfrm>
            <a:off x="6248400" y="1362075"/>
            <a:ext cx="8604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2400" b="1" u="sng">
                <a:latin typeface="Arial" charset="0"/>
              </a:rPr>
              <a:t>71    </a:t>
            </a:r>
          </a:p>
        </p:txBody>
      </p:sp>
      <p:sp>
        <p:nvSpPr>
          <p:cNvPr id="150931" name="Rectangle 403"/>
          <p:cNvSpPr>
            <a:spLocks noChangeArrowheads="1"/>
          </p:cNvSpPr>
          <p:nvPr/>
        </p:nvSpPr>
        <p:spPr bwMode="auto">
          <a:xfrm>
            <a:off x="5562600" y="1971675"/>
            <a:ext cx="6905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2400" b="1" u="sng">
                <a:latin typeface="Arial" charset="0"/>
              </a:rPr>
              <a:t>1    </a:t>
            </a:r>
          </a:p>
        </p:txBody>
      </p:sp>
      <p:sp>
        <p:nvSpPr>
          <p:cNvPr id="12374" name="Rectangle 405"/>
          <p:cNvSpPr>
            <a:spLocks noChangeArrowheads="1"/>
          </p:cNvSpPr>
          <p:nvPr/>
        </p:nvSpPr>
        <p:spPr bwMode="auto">
          <a:xfrm>
            <a:off x="5715000" y="5410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75" name="Rectangle 406"/>
          <p:cNvSpPr>
            <a:spLocks noChangeArrowheads="1"/>
          </p:cNvSpPr>
          <p:nvPr/>
        </p:nvSpPr>
        <p:spPr bwMode="auto">
          <a:xfrm>
            <a:off x="4419600" y="5410200"/>
            <a:ext cx="1295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0938" name="Group 410"/>
          <p:cNvGrpSpPr>
            <a:grpSpLocks/>
          </p:cNvGrpSpPr>
          <p:nvPr/>
        </p:nvGrpSpPr>
        <p:grpSpPr bwMode="auto">
          <a:xfrm>
            <a:off x="5486400" y="4572000"/>
            <a:ext cx="533400" cy="312738"/>
            <a:chOff x="3456" y="3600"/>
            <a:chExt cx="336" cy="197"/>
          </a:xfrm>
        </p:grpSpPr>
        <p:sp>
          <p:nvSpPr>
            <p:cNvPr id="12390" name="AutoShape 411"/>
            <p:cNvSpPr>
              <a:spLocks noChangeArrowheads="1"/>
            </p:cNvSpPr>
            <p:nvPr/>
          </p:nvSpPr>
          <p:spPr bwMode="auto">
            <a:xfrm>
              <a:off x="3456" y="36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91" name="Rectangle 412"/>
            <p:cNvSpPr>
              <a:spLocks noChangeArrowheads="1"/>
            </p:cNvSpPr>
            <p:nvPr/>
          </p:nvSpPr>
          <p:spPr bwMode="auto">
            <a:xfrm>
              <a:off x="3504" y="3600"/>
              <a:ext cx="22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600" b="1">
                  <a:latin typeface="Arial" charset="0"/>
                </a:rPr>
                <a:t> 8</a:t>
              </a:r>
            </a:p>
          </p:txBody>
        </p:sp>
      </p:grpSp>
      <p:grpSp>
        <p:nvGrpSpPr>
          <p:cNvPr id="150941" name="Group 413"/>
          <p:cNvGrpSpPr>
            <a:grpSpLocks/>
          </p:cNvGrpSpPr>
          <p:nvPr/>
        </p:nvGrpSpPr>
        <p:grpSpPr bwMode="auto">
          <a:xfrm>
            <a:off x="5486400" y="3886200"/>
            <a:ext cx="533400" cy="312738"/>
            <a:chOff x="3456" y="3600"/>
            <a:chExt cx="336" cy="197"/>
          </a:xfrm>
        </p:grpSpPr>
        <p:sp>
          <p:nvSpPr>
            <p:cNvPr id="12388" name="AutoShape 414"/>
            <p:cNvSpPr>
              <a:spLocks noChangeArrowheads="1"/>
            </p:cNvSpPr>
            <p:nvPr/>
          </p:nvSpPr>
          <p:spPr bwMode="auto">
            <a:xfrm>
              <a:off x="3456" y="36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89" name="Rectangle 415"/>
            <p:cNvSpPr>
              <a:spLocks noChangeArrowheads="1"/>
            </p:cNvSpPr>
            <p:nvPr/>
          </p:nvSpPr>
          <p:spPr bwMode="auto">
            <a:xfrm>
              <a:off x="3504" y="3600"/>
              <a:ext cx="22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600" b="1">
                  <a:latin typeface="Arial" charset="0"/>
                </a:rPr>
                <a:t> 4</a:t>
              </a:r>
            </a:p>
          </p:txBody>
        </p:sp>
      </p:grpSp>
      <p:grpSp>
        <p:nvGrpSpPr>
          <p:cNvPr id="150944" name="Group 416"/>
          <p:cNvGrpSpPr>
            <a:grpSpLocks/>
          </p:cNvGrpSpPr>
          <p:nvPr/>
        </p:nvGrpSpPr>
        <p:grpSpPr bwMode="auto">
          <a:xfrm>
            <a:off x="5486400" y="4114800"/>
            <a:ext cx="533400" cy="312738"/>
            <a:chOff x="3456" y="3600"/>
            <a:chExt cx="336" cy="197"/>
          </a:xfrm>
        </p:grpSpPr>
        <p:sp>
          <p:nvSpPr>
            <p:cNvPr id="12386" name="AutoShape 417"/>
            <p:cNvSpPr>
              <a:spLocks noChangeArrowheads="1"/>
            </p:cNvSpPr>
            <p:nvPr/>
          </p:nvSpPr>
          <p:spPr bwMode="auto">
            <a:xfrm>
              <a:off x="3456" y="36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87" name="Rectangle 418"/>
            <p:cNvSpPr>
              <a:spLocks noChangeArrowheads="1"/>
            </p:cNvSpPr>
            <p:nvPr/>
          </p:nvSpPr>
          <p:spPr bwMode="auto">
            <a:xfrm>
              <a:off x="3504" y="3600"/>
              <a:ext cx="22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600" b="1">
                  <a:latin typeface="Arial" charset="0"/>
                </a:rPr>
                <a:t> 4</a:t>
              </a:r>
            </a:p>
          </p:txBody>
        </p:sp>
      </p:grpSp>
      <p:sp>
        <p:nvSpPr>
          <p:cNvPr id="150947" name="Rectangle 419"/>
          <p:cNvSpPr>
            <a:spLocks noChangeArrowheads="1"/>
          </p:cNvSpPr>
          <p:nvPr/>
        </p:nvSpPr>
        <p:spPr bwMode="auto">
          <a:xfrm>
            <a:off x="4953000" y="5181600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400" b="1">
                <a:latin typeface="Arial" charset="0"/>
              </a:rPr>
              <a:t>71</a:t>
            </a:r>
          </a:p>
        </p:txBody>
      </p:sp>
      <p:grpSp>
        <p:nvGrpSpPr>
          <p:cNvPr id="150935" name="Group 407"/>
          <p:cNvGrpSpPr>
            <a:grpSpLocks/>
          </p:cNvGrpSpPr>
          <p:nvPr/>
        </p:nvGrpSpPr>
        <p:grpSpPr bwMode="auto">
          <a:xfrm>
            <a:off x="5486400" y="4800600"/>
            <a:ext cx="533400" cy="312738"/>
            <a:chOff x="3456" y="3600"/>
            <a:chExt cx="336" cy="197"/>
          </a:xfrm>
        </p:grpSpPr>
        <p:sp>
          <p:nvSpPr>
            <p:cNvPr id="12384" name="AutoShape 408"/>
            <p:cNvSpPr>
              <a:spLocks noChangeArrowheads="1"/>
            </p:cNvSpPr>
            <p:nvPr/>
          </p:nvSpPr>
          <p:spPr bwMode="auto">
            <a:xfrm>
              <a:off x="3456" y="36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385" name="Rectangle 409"/>
            <p:cNvSpPr>
              <a:spLocks noChangeArrowheads="1"/>
            </p:cNvSpPr>
            <p:nvPr/>
          </p:nvSpPr>
          <p:spPr bwMode="auto">
            <a:xfrm>
              <a:off x="3504" y="3600"/>
              <a:ext cx="22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itchFamily="2" charset="2"/>
                <a:buNone/>
              </a:pPr>
              <a:r>
                <a:rPr lang="en-US" sz="1600" b="1">
                  <a:latin typeface="Arial" charset="0"/>
                </a:rPr>
                <a:t> 8</a:t>
              </a:r>
            </a:p>
          </p:txBody>
        </p:sp>
      </p:grpSp>
      <p:sp>
        <p:nvSpPr>
          <p:cNvPr id="150949" name="Rectangle 421"/>
          <p:cNvSpPr>
            <a:spLocks noChangeArrowheads="1"/>
          </p:cNvSpPr>
          <p:nvPr/>
        </p:nvSpPr>
        <p:spPr bwMode="auto">
          <a:xfrm>
            <a:off x="7239000" y="37338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71 + 8 =&gt; 79</a:t>
            </a:r>
          </a:p>
        </p:txBody>
      </p:sp>
      <p:sp>
        <p:nvSpPr>
          <p:cNvPr id="150950" name="Rectangle 422"/>
          <p:cNvSpPr>
            <a:spLocks noChangeArrowheads="1"/>
          </p:cNvSpPr>
          <p:nvPr/>
        </p:nvSpPr>
        <p:spPr bwMode="auto">
          <a:xfrm>
            <a:off x="7239000" y="411480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>
                <a:latin typeface="Arial" charset="0"/>
              </a:rPr>
              <a:t>79 + 8 =&gt; 87</a:t>
            </a:r>
          </a:p>
        </p:txBody>
      </p:sp>
      <p:sp>
        <p:nvSpPr>
          <p:cNvPr id="150951" name="Rectangle 423"/>
          <p:cNvSpPr>
            <a:spLocks noChangeArrowheads="1"/>
          </p:cNvSpPr>
          <p:nvPr/>
        </p:nvSpPr>
        <p:spPr bwMode="auto">
          <a:xfrm>
            <a:off x="7239000" y="3429000"/>
            <a:ext cx="12223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Prefetches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0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600"/>
    </mc:Choice>
    <mc:Fallback xmlns="">
      <p:transition spd="slow" advTm="59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509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09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509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09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09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09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509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09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509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09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508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08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509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09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1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1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954" grpId="0"/>
      <p:bldP spid="150953" grpId="0"/>
      <p:bldP spid="150948" grpId="0" animBg="1"/>
      <p:bldP spid="150730" grpId="0" animBg="1"/>
      <p:bldP spid="150651" grpId="0" animBg="1"/>
      <p:bldP spid="150682" grpId="0" animBg="1"/>
      <p:bldP spid="150682" grpId="1" animBg="1"/>
      <p:bldP spid="150729" grpId="0" animBg="1"/>
      <p:bldP spid="150920" grpId="0" animBg="1"/>
      <p:bldP spid="150921" grpId="0" animBg="1"/>
      <p:bldP spid="150888" grpId="0" animBg="1"/>
      <p:bldP spid="150907" grpId="0" animBg="1"/>
      <p:bldP spid="150908" grpId="0" animBg="1"/>
      <p:bldP spid="150930" grpId="0"/>
      <p:bldP spid="150931" grpId="0"/>
      <p:bldP spid="150947" grpId="0"/>
      <p:bldP spid="150949" grpId="0"/>
      <p:bldP spid="150949" grpId="1"/>
      <p:bldP spid="150950" grpId="0"/>
      <p:bldP spid="15095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Out-of-order Load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Required for high performance</a:t>
            </a:r>
          </a:p>
          <a:p>
            <a:pPr marL="0" indent="0">
              <a:buNone/>
            </a:pPr>
            <a:r>
              <a:rPr lang="en-US" dirty="0" smtClean="0"/>
              <a:t>Hardware must monitor prior stores</a:t>
            </a:r>
          </a:p>
          <a:p>
            <a:pPr lvl="1"/>
            <a:r>
              <a:rPr lang="en-US" dirty="0" smtClean="0"/>
              <a:t>No alias: loads free to issue</a:t>
            </a:r>
          </a:p>
          <a:p>
            <a:pPr lvl="1"/>
            <a:r>
              <a:rPr lang="en-US" dirty="0" smtClean="0"/>
              <a:t>Alias: load must honor RAW</a:t>
            </a:r>
          </a:p>
          <a:p>
            <a:pPr marL="0" indent="0">
              <a:buNone/>
            </a:pPr>
            <a:r>
              <a:rPr lang="en-US" dirty="0" smtClean="0"/>
              <a:t>Complications</a:t>
            </a:r>
          </a:p>
          <a:p>
            <a:pPr lvl="1"/>
            <a:r>
              <a:rPr lang="en-US" dirty="0" smtClean="0"/>
              <a:t>Large comparators (64-bit addresses)</a:t>
            </a:r>
          </a:p>
          <a:p>
            <a:pPr lvl="1"/>
            <a:r>
              <a:rPr lang="en-US" dirty="0" smtClean="0"/>
              <a:t>Relative order of interleaved stores and loads</a:t>
            </a:r>
          </a:p>
          <a:p>
            <a:pPr lvl="2"/>
            <a:r>
              <a:rPr lang="en-US" dirty="0" smtClean="0"/>
              <a:t>(must forward from most recent prior store)</a:t>
            </a:r>
          </a:p>
          <a:p>
            <a:pPr lvl="1"/>
            <a:r>
              <a:rPr lang="en-US" dirty="0" smtClean="0"/>
              <a:t>Speculative vs. non-speculative load issue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45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Prefetching Championships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+mj-lt"/>
              </a:rPr>
              <a:t>DPC-1 held at HPCA 2009</a:t>
            </a:r>
          </a:p>
          <a:p>
            <a:pPr lvl="1">
              <a:defRPr/>
            </a:pPr>
            <a:r>
              <a:rPr lang="en-US" sz="2000" dirty="0" smtClean="0">
                <a:latin typeface="+mj-lt"/>
                <a:hlinkClick r:id="rId2"/>
              </a:rPr>
              <a:t>http://www.jilp.org/dpc</a:t>
            </a:r>
            <a:endParaRPr lang="en-US" sz="2000" dirty="0" smtClean="0">
              <a:latin typeface="+mj-lt"/>
            </a:endParaRPr>
          </a:p>
          <a:p>
            <a:pPr lvl="1">
              <a:defRPr/>
            </a:pPr>
            <a:r>
              <a:rPr lang="en-US" sz="2000" dirty="0" smtClean="0">
                <a:latin typeface="+mj-lt"/>
              </a:rPr>
              <a:t>Winner: AMPM prefetching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Robust to out-of-order issue by capturing patterns instead of strides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DPC-2 held at ISCA 2015</a:t>
            </a:r>
          </a:p>
          <a:p>
            <a:pPr lvl="1">
              <a:defRPr/>
            </a:pPr>
            <a:r>
              <a:rPr lang="en-US" sz="2000" dirty="0" smtClean="0">
                <a:latin typeface="+mj-lt"/>
                <a:hlinkClick r:id="rId3"/>
              </a:rPr>
              <a:t>http://comparch-conf.gatech.edu/dpc2</a:t>
            </a:r>
            <a:endParaRPr lang="en-US" sz="2000" dirty="0" smtClean="0">
              <a:latin typeface="+mj-lt"/>
            </a:endParaRPr>
          </a:p>
          <a:p>
            <a:pPr lvl="1">
              <a:defRPr/>
            </a:pPr>
            <a:r>
              <a:rPr lang="en-US" sz="2000" dirty="0" smtClean="0">
                <a:latin typeface="+mj-lt"/>
              </a:rPr>
              <a:t>Winner: Best-offset </a:t>
            </a:r>
            <a:r>
              <a:rPr lang="en-US" sz="2000" dirty="0" err="1" smtClean="0">
                <a:latin typeface="+mj-lt"/>
              </a:rPr>
              <a:t>prefetcher</a:t>
            </a:r>
            <a:endParaRPr lang="en-US" sz="2000" dirty="0" smtClean="0">
              <a:latin typeface="+mj-lt"/>
            </a:endParaRP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Based on ideas from Sandbox </a:t>
            </a:r>
            <a:r>
              <a:rPr lang="en-US" sz="1800" dirty="0" err="1" smtClean="0">
                <a:latin typeface="+mj-lt"/>
              </a:rPr>
              <a:t>Prefetcher</a:t>
            </a:r>
            <a:r>
              <a:rPr lang="en-US" sz="1800" dirty="0" smtClean="0">
                <a:latin typeface="+mj-lt"/>
              </a:rPr>
              <a:t> [Pugsley et al. HPCA 2014]</a:t>
            </a:r>
          </a:p>
          <a:p>
            <a:pPr lvl="2">
              <a:defRPr/>
            </a:pPr>
            <a:r>
              <a:rPr lang="en-US" sz="1800" dirty="0" smtClean="0">
                <a:latin typeface="+mj-lt"/>
              </a:rPr>
              <a:t>Considers </a:t>
            </a:r>
            <a:r>
              <a:rPr lang="en-US" sz="1800" dirty="0" err="1" smtClean="0">
                <a:latin typeface="+mj-lt"/>
              </a:rPr>
              <a:t>prefetch</a:t>
            </a:r>
            <a:r>
              <a:rPr lang="en-US" sz="1800" dirty="0" smtClean="0">
                <a:latin typeface="+mj-lt"/>
              </a:rPr>
              <a:t> timeliness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Simulation infrastructure</a:t>
            </a:r>
          </a:p>
          <a:p>
            <a:pPr lvl="1">
              <a:defRPr/>
            </a:pPr>
            <a:r>
              <a:rPr lang="en-US" sz="2000" dirty="0" smtClean="0">
                <a:latin typeface="+mj-lt"/>
              </a:rPr>
              <a:t>Implementations for all entries</a:t>
            </a:r>
            <a:endParaRPr lang="en-US" sz="20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36034035-8126-489A-AD72-551505FE7DA9}" type="slidenum">
              <a:rPr lang="en-US" smtClean="0"/>
              <a:pPr lvl="1">
                <a:defRPr/>
              </a:pPr>
              <a:t>70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88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Prefetching Recap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143000"/>
            <a:ext cx="7242175" cy="5334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Prefetching anticipates future memory references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Software prefetching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Next-block, stride prefetching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Global history buffer prefetching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Issues/challenges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Accuracy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Timeliness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Overhead (bandwidth)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Conflicts (displace useful data)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81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idx="1"/>
          </p:nvPr>
        </p:nvSpPr>
        <p:spPr>
          <a:xfrm>
            <a:off x="682625" y="1447800"/>
            <a:ext cx="77724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en-US" altLang="en-US" dirty="0" smtClean="0"/>
              <a:t>Memory Data Flow</a:t>
            </a:r>
          </a:p>
          <a:p>
            <a:pPr lvl="1" eaLnBrk="1" hangingPunct="1">
              <a:spcBef>
                <a:spcPts val="800"/>
              </a:spcBef>
            </a:pPr>
            <a:r>
              <a:rPr lang="en-US" altLang="en-US" dirty="0" smtClean="0"/>
              <a:t> Memory Data Dependences</a:t>
            </a:r>
            <a:endParaRPr lang="en-US" altLang="en-US" b="1" u="sng" dirty="0" smtClean="0"/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 Load Bypassing</a:t>
            </a:r>
            <a:endParaRPr lang="en-US" altLang="en-US" b="1" u="sng" dirty="0" smtClean="0"/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 Load Forwarding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 Speculative Disambiguation</a:t>
            </a:r>
            <a:endParaRPr lang="en-US" altLang="en-US" b="1" u="sng" dirty="0" smtClean="0"/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 The Memory Bottleneck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Cache Hits and Cache Misses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Replacement Policies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dirty="0" smtClean="0"/>
              <a:t>Prefetching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38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Optimizing Load/Store Disambiguation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219200"/>
            <a:ext cx="7772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Non-speculative load/store disambiguation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400" dirty="0" smtClean="0"/>
              <a:t>Loads wait for addresses of all prior stores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400" dirty="0" smtClean="0"/>
              <a:t>Full address comparison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400" dirty="0" smtClean="0"/>
              <a:t>Bypass if no match, forward if match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Step (1) can unnecessarily limit performance: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z="28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</a:rPr>
              <a:t>load r5,MEM[r3]  	</a:t>
            </a:r>
            <a:r>
              <a:rPr lang="en-US" altLang="en-US" sz="2400" dirty="0" smtClean="0">
                <a:latin typeface="Arial" charset="0"/>
                <a:sym typeface="Symbol" pitchFamily="18" charset="2"/>
              </a:rPr>
              <a:t></a:t>
            </a:r>
            <a:r>
              <a:rPr lang="en-US" altLang="en-US" sz="2400" dirty="0" smtClean="0">
                <a:latin typeface="Arial" charset="0"/>
              </a:rPr>
              <a:t> cache miss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</a:rPr>
              <a:t>store r7, MEM[r5] 	</a:t>
            </a:r>
            <a:r>
              <a:rPr lang="en-US" altLang="en-US" sz="2400" dirty="0" smtClean="0">
                <a:latin typeface="Arial" charset="0"/>
                <a:sym typeface="Symbol" pitchFamily="18" charset="2"/>
              </a:rPr>
              <a:t> RAW for </a:t>
            </a:r>
            <a:r>
              <a:rPr lang="en-US" altLang="en-US" sz="2400" dirty="0" err="1" smtClean="0">
                <a:latin typeface="Arial" charset="0"/>
                <a:sym typeface="Symbol" pitchFamily="18" charset="2"/>
              </a:rPr>
              <a:t>agen</a:t>
            </a:r>
            <a:r>
              <a:rPr lang="en-US" altLang="en-US" sz="2400" dirty="0" smtClean="0">
                <a:latin typeface="Arial" charset="0"/>
                <a:sym typeface="Symbol" pitchFamily="18" charset="2"/>
              </a:rPr>
              <a:t>, stalled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</a:rPr>
              <a:t>…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</a:rPr>
              <a:t>load r8, MEM[r9]	</a:t>
            </a:r>
            <a:r>
              <a:rPr lang="en-US" altLang="en-US" sz="2400" dirty="0" smtClean="0">
                <a:latin typeface="Arial" charset="0"/>
                <a:sym typeface="Symbol" pitchFamily="18" charset="2"/>
              </a:rPr>
              <a:t> independent load stalled</a:t>
            </a:r>
            <a:endParaRPr lang="en-US" altLang="en-US" sz="2400" dirty="0" smtClean="0">
              <a:latin typeface="Arial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z="2400" dirty="0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90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Speculative Disambiguation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219200"/>
            <a:ext cx="4727575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2400" smtClean="0"/>
              <a:t>What if aliases are rare?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smtClean="0"/>
              <a:t>Loads don’t wait for addresses of all prior stores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smtClean="0"/>
              <a:t>Full address comparison of stores that are ready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smtClean="0"/>
              <a:t>Bypass if no match, forward if match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smtClean="0"/>
              <a:t>Check all store addresses when they commit</a:t>
            </a:r>
          </a:p>
          <a:p>
            <a:pPr marL="1371600" lvl="2" indent="-457200" eaLnBrk="1" hangingPunct="1">
              <a:buFontTx/>
              <a:buChar char="–"/>
            </a:pPr>
            <a:r>
              <a:rPr lang="en-US" altLang="en-US" sz="1800" smtClean="0"/>
              <a:t>No matching loads – speculation was correct</a:t>
            </a:r>
          </a:p>
          <a:p>
            <a:pPr marL="1371600" lvl="2" indent="-457200" eaLnBrk="1" hangingPunct="1">
              <a:buFontTx/>
              <a:buChar char="–"/>
            </a:pPr>
            <a:r>
              <a:rPr lang="en-US" altLang="en-US" sz="1800" smtClean="0"/>
              <a:t>Matching unbypassed load – incorrect speculation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000" smtClean="0"/>
              <a:t>Replay starting from incorrect load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z="2000" smtClean="0">
              <a:latin typeface="Arial" charset="0"/>
            </a:endParaRPr>
          </a:p>
        </p:txBody>
      </p:sp>
      <p:grpSp>
        <p:nvGrpSpPr>
          <p:cNvPr id="25604" name="Group 24"/>
          <p:cNvGrpSpPr>
            <a:grpSpLocks/>
          </p:cNvGrpSpPr>
          <p:nvPr/>
        </p:nvGrpSpPr>
        <p:grpSpPr bwMode="auto">
          <a:xfrm>
            <a:off x="5334000" y="1219200"/>
            <a:ext cx="3581400" cy="3048000"/>
            <a:chOff x="1440" y="2208"/>
            <a:chExt cx="2256" cy="1920"/>
          </a:xfrm>
        </p:grpSpPr>
        <p:sp>
          <p:nvSpPr>
            <p:cNvPr id="25605" name="Rectangle 4"/>
            <p:cNvSpPr>
              <a:spLocks noChangeArrowheads="1"/>
            </p:cNvSpPr>
            <p:nvPr/>
          </p:nvSpPr>
          <p:spPr bwMode="auto">
            <a:xfrm>
              <a:off x="1440" y="3216"/>
              <a:ext cx="528" cy="528"/>
            </a:xfrm>
            <a:prstGeom prst="rect">
              <a:avLst/>
            </a:prstGeom>
            <a:solidFill>
              <a:srgbClr val="0066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Load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Queue</a:t>
              </a: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3168" y="3216"/>
              <a:ext cx="528" cy="52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Store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Queue</a:t>
              </a: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2064" y="2208"/>
              <a:ext cx="100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Load/Store RS</a:t>
              </a: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2352" y="2640"/>
              <a:ext cx="43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Agen</a:t>
              </a: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1728" y="3936"/>
              <a:ext cx="1680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Reorder Buffer</a:t>
              </a:r>
            </a:p>
          </p:txBody>
        </p:sp>
        <p:sp>
          <p:nvSpPr>
            <p:cNvPr id="25610" name="Rectangle 11"/>
            <p:cNvSpPr>
              <a:spLocks noChangeArrowheads="1"/>
            </p:cNvSpPr>
            <p:nvPr/>
          </p:nvSpPr>
          <p:spPr bwMode="auto">
            <a:xfrm>
              <a:off x="2352" y="2880"/>
              <a:ext cx="43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Mem</a:t>
              </a:r>
            </a:p>
          </p:txBody>
        </p:sp>
        <p:cxnSp>
          <p:nvCxnSpPr>
            <p:cNvPr id="25611" name="AutoShape 18"/>
            <p:cNvCxnSpPr>
              <a:cxnSpLocks noChangeShapeType="1"/>
              <a:stCxn id="25607" idx="2"/>
              <a:endCxn id="25608" idx="0"/>
            </p:cNvCxnSpPr>
            <p:nvPr/>
          </p:nvCxnSpPr>
          <p:spPr bwMode="auto">
            <a:xfrm rot="5400000">
              <a:off x="2496" y="2568"/>
              <a:ext cx="1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2" name="AutoShape 19"/>
            <p:cNvCxnSpPr>
              <a:cxnSpLocks noChangeShapeType="1"/>
              <a:stCxn id="25610" idx="2"/>
              <a:endCxn id="25609" idx="0"/>
            </p:cNvCxnSpPr>
            <p:nvPr/>
          </p:nvCxnSpPr>
          <p:spPr bwMode="auto">
            <a:xfrm rot="5400000">
              <a:off x="2160" y="3528"/>
              <a:ext cx="81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3" name="AutoShape 20"/>
            <p:cNvCxnSpPr>
              <a:cxnSpLocks noChangeShapeType="1"/>
              <a:stCxn id="25610" idx="2"/>
              <a:endCxn id="25606" idx="0"/>
            </p:cNvCxnSpPr>
            <p:nvPr/>
          </p:nvCxnSpPr>
          <p:spPr bwMode="auto">
            <a:xfrm rot="16200000" flipH="1">
              <a:off x="2952" y="2736"/>
              <a:ext cx="96" cy="864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4" name="AutoShape 21"/>
            <p:cNvCxnSpPr>
              <a:cxnSpLocks noChangeShapeType="1"/>
              <a:stCxn id="25610" idx="2"/>
              <a:endCxn id="25605" idx="0"/>
            </p:cNvCxnSpPr>
            <p:nvPr/>
          </p:nvCxnSpPr>
          <p:spPr bwMode="auto">
            <a:xfrm rot="5400000">
              <a:off x="2088" y="2736"/>
              <a:ext cx="96" cy="864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5" name="AutoShape 22"/>
            <p:cNvCxnSpPr>
              <a:cxnSpLocks noChangeShapeType="1"/>
              <a:stCxn id="25606" idx="2"/>
              <a:endCxn id="25605" idx="3"/>
            </p:cNvCxnSpPr>
            <p:nvPr/>
          </p:nvCxnSpPr>
          <p:spPr bwMode="auto">
            <a:xfrm rot="16200000" flipV="1">
              <a:off x="2568" y="2880"/>
              <a:ext cx="264" cy="1464"/>
            </a:xfrm>
            <a:prstGeom prst="bentConnector4">
              <a:avLst>
                <a:gd name="adj1" fmla="val -36366"/>
                <a:gd name="adj2" fmla="val 80940"/>
              </a:avLst>
            </a:prstGeom>
            <a:noFill/>
            <a:ln w="12700">
              <a:solidFill>
                <a:srgbClr val="FF3300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6" name="AutoShape 23"/>
            <p:cNvCxnSpPr>
              <a:cxnSpLocks noChangeShapeType="1"/>
              <a:stCxn id="25608" idx="3"/>
              <a:endCxn id="25606" idx="1"/>
            </p:cNvCxnSpPr>
            <p:nvPr/>
          </p:nvCxnSpPr>
          <p:spPr bwMode="auto">
            <a:xfrm>
              <a:off x="2784" y="2760"/>
              <a:ext cx="384" cy="720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rgbClr val="006600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Mikko Lipasti-University of 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7D98EED-01DC-4F7A-81CC-0C2386137B23}" type="slidenum">
              <a:rPr lang="en-US" smtClean="0"/>
              <a:pPr lvl="1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89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15004&quot;&gt;&lt;property id=&quot;20148&quot; value=&quot;5&quot;/&gt;&lt;property id=&quot;20300&quot; value=&quot;Slide 2 - &amp;quot;High-IPC Processor&amp;quot;&quot;/&gt;&lt;property id=&quot;20307&quot; value=&quot;618&quot;/&gt;&lt;/object&gt;&lt;object type=&quot;3&quot; unique_id=&quot;115005&quot;&gt;&lt;property id=&quot;20148&quot; value=&quot;5&quot;/&gt;&lt;property id=&quot;20300&quot; value=&quot;Slide 3 - &amp;quot;Memory Data Flow&amp;quot;&quot;/&gt;&lt;property id=&quot;20307&quot; value=&quot;619&quot;/&gt;&lt;/object&gt;&lt;object type=&quot;3&quot; unique_id=&quot;115006&quot;&gt;&lt;property id=&quot;20148&quot; value=&quot;5&quot;/&gt;&lt;property id=&quot;20300&quot; value=&quot;Slide 4 - &amp;quot;Memory Data Dependences&amp;quot;&quot;/&gt;&lt;property id=&quot;20307&quot; value=&quot;620&quot;/&gt;&lt;/object&gt;&lt;object type=&quot;3&quot; unique_id=&quot;115007&quot;&gt;&lt;property id=&quot;20148&quot; value=&quot;5&quot;/&gt;&lt;property id=&quot;20300&quot; value=&quot;Slide 5 - &amp;quot;Memory Data Dependences&amp;quot;&quot;/&gt;&lt;property id=&quot;20307&quot; value=&quot;621&quot;/&gt;&lt;/object&gt;&lt;object type=&quot;3&quot; unique_id=&quot;115014&quot;&gt;&lt;property id=&quot;20148&quot; value=&quot;5&quot;/&gt;&lt;property id=&quot;20300&quot; value=&quot;Slide 6 - &amp;quot;The DAXPY Example&amp;quot;&quot;/&gt;&lt;property id=&quot;20307&quot; value=&quot;628&quot;/&gt;&lt;/object&gt;&lt;object type=&quot;3&quot; unique_id=&quot;115016&quot;&gt;&lt;property id=&quot;20148&quot; value=&quot;5&quot;/&gt;&lt;property id=&quot;20300&quot; value=&quot;Slide 8 - &amp;quot;Optimizing Load/Store Disambiguation&amp;quot;&quot;/&gt;&lt;property id=&quot;20307&quot; value=&quot;630&quot;/&gt;&lt;/object&gt;&lt;object type=&quot;3&quot; unique_id=&quot;115017&quot;&gt;&lt;property id=&quot;20148&quot; value=&quot;5&quot;/&gt;&lt;property id=&quot;20300&quot; value=&quot;Slide 9 - &amp;quot;Speculative Disambiguation&amp;quot;&quot;/&gt;&lt;property id=&quot;20307&quot; value=&quot;631&quot;/&gt;&lt;/object&gt;&lt;object type=&quot;3&quot; unique_id=&quot;115018&quot;&gt;&lt;property id=&quot;20148&quot; value=&quot;5&quot;/&gt;&lt;property id=&quot;20300&quot; value=&quot;Slide 10 - &amp;quot;Speculative Disambiguation: Load Bypass&amp;quot;&quot;/&gt;&lt;property id=&quot;20307&quot; value=&quot;632&quot;/&gt;&lt;/object&gt;&lt;object type=&quot;3&quot; unique_id=&quot;115019&quot;&gt;&lt;property id=&quot;20148&quot; value=&quot;5&quot;/&gt;&lt;property id=&quot;20300&quot; value=&quot;Slide 11 - &amp;quot;Speculative Disambiguation: Load Forward&amp;quot;&quot;/&gt;&lt;property id=&quot;20307&quot; value=&quot;633&quot;/&gt;&lt;/object&gt;&lt;object type=&quot;3&quot; unique_id=&quot;115020&quot;&gt;&lt;property id=&quot;20148&quot; value=&quot;5&quot;/&gt;&lt;property id=&quot;20300&quot; value=&quot;Slide 12 - &amp;quot;Speculative Disambiguation: Safe Speculation&amp;quot;&quot;/&gt;&lt;property id=&quot;20307&quot; value=&quot;634&quot;/&gt;&lt;/object&gt;&lt;object type=&quot;3&quot; unique_id=&quot;115021&quot;&gt;&lt;property id=&quot;20148&quot; value=&quot;5&quot;/&gt;&lt;property id=&quot;20300&quot; value=&quot;Slide 13 - &amp;quot;Speculative Disambiguation: Violation&amp;quot;&quot;/&gt;&lt;property id=&quot;20307&quot; value=&quot;635&quot;/&gt;&lt;/object&gt;&lt;object type=&quot;3&quot; unique_id=&quot;115022&quot;&gt;&lt;property id=&quot;20148&quot; value=&quot;5&quot;/&gt;&lt;property id=&quot;20300&quot; value=&quot;Slide 14 - &amp;quot;Use of Prediction&amp;quot;&quot;/&gt;&lt;property id=&quot;20307&quot; value=&quot;636&quot;/&gt;&lt;/object&gt;&lt;object type=&quot;3&quot; unique_id=&quot;115023&quot;&gt;&lt;property id=&quot;20148&quot; value=&quot;5&quot;/&gt;&lt;property id=&quot;20300&quot; value=&quot;Slide 15 - &amp;quot;Load/Store Disambiguation Discussion&amp;quot;&quot;/&gt;&lt;property id=&quot;20307&quot; value=&quot;637&quot;/&gt;&lt;/object&gt;&lt;object type=&quot;3&quot; unique_id=&quot;115024&quot;&gt;&lt;property id=&quot;20148&quot; value=&quot;5&quot;/&gt;&lt;property id=&quot;20300&quot; value=&quot;Slide 16 - &amp;quot;Store Queue Implementation&amp;quot;&quot;/&gt;&lt;property id=&quot;20307&quot; value=&quot;656&quot;/&gt;&lt;/object&gt;&lt;object type=&quot;3&quot; unique_id=&quot;115025&quot;&gt;&lt;property id=&quot;20148&quot; value=&quot;5&quot;/&gt;&lt;property id=&quot;20300&quot; value=&quot;Slide 18 - &amp;quot;The Memory Bottleneck&amp;quot;&quot;/&gt;&lt;property id=&quot;20307&quot; value=&quot;638&quot;/&gt;&lt;/object&gt;&lt;object type=&quot;3&quot; unique_id=&quot;115026&quot;&gt;&lt;property id=&quot;20148&quot; value=&quot;5&quot;/&gt;&lt;property id=&quot;20300&quot; value=&quot;Slide 19 - &amp;quot;Load/Store Processing&amp;quot;&quot;/&gt;&lt;property id=&quot;20307&quot; value=&quot;639&quot;/&gt;&lt;/object&gt;&lt;object type=&quot;3&quot; unique_id=&quot;115027&quot;&gt;&lt;property id=&quot;20148&quot; value=&quot;5&quot;/&gt;&lt;property id=&quot;20300&quot; value=&quot;Slide 20 - &amp;quot;Easing The Memory Bottleneck&amp;quot;&quot;/&gt;&lt;property id=&quot;20307&quot; value=&quot;640&quot;/&gt;&lt;/object&gt;&lt;object type=&quot;3&quot; unique_id=&quot;115029&quot;&gt;&lt;property id=&quot;20148&quot; value=&quot;5&quot;/&gt;&lt;property id=&quot;20300&quot; value=&quot;Slide 28 - &amp;quot;Caches and Performance&amp;quot;&quot;/&gt;&lt;property id=&quot;20307&quot; value=&quot;642&quot;/&gt;&lt;/object&gt;&lt;object type=&quot;3&quot; unique_id=&quot;115030&quot;&gt;&lt;property id=&quot;20148&quot; value=&quot;5&quot;/&gt;&lt;property id=&quot;20300&quot; value=&quot;Slide 29 - &amp;quot;Performance Impact&amp;quot;&quot;/&gt;&lt;property id=&quot;20307&quot; value=&quot;643&quot;/&gt;&lt;/object&gt;&lt;object type=&quot;3&quot; unique_id=&quot;115031&quot;&gt;&lt;property id=&quot;20148&quot; value=&quot;5&quot;/&gt;&lt;property id=&quot;20300&quot; value=&quot;Slide 30 - &amp;quot;Cache Hit continued&amp;quot;&quot;/&gt;&lt;property id=&quot;20307&quot; value=&quot;644&quot;/&gt;&lt;/object&gt;&lt;object type=&quot;3&quot; unique_id=&quot;115032&quot;&gt;&lt;property id=&quot;20148&quot; value=&quot;5&quot;/&gt;&lt;property id=&quot;20300&quot; value=&quot;Slide 31 - &amp;quot;Cache Hits and Performance&amp;quot;&quot;/&gt;&lt;property id=&quot;20307&quot; value=&quot;645&quot;/&gt;&lt;/object&gt;&lt;object type=&quot;3&quot; unique_id=&quot;115033&quot;&gt;&lt;property id=&quot;20148&quot; value=&quot;5&quot;/&gt;&lt;property id=&quot;20300&quot; value=&quot;Slide 32 - &amp;quot;Cache Misses and Performance&amp;quot;&quot;/&gt;&lt;property id=&quot;20307&quot; value=&quot;646&quot;/&gt;&lt;/object&gt;&lt;object type=&quot;3&quot; unique_id=&quot;115034&quot;&gt;&lt;property id=&quot;20148&quot; value=&quot;5&quot;/&gt;&lt;property id=&quot;20300&quot; value=&quot;Slide 33 - &amp;quot;Cache Miss Rate&amp;quot;&quot;/&gt;&lt;property id=&quot;20307&quot; value=&quot;647&quot;/&gt;&lt;/object&gt;&lt;object type=&quot;3&quot; unique_id=&quot;115042&quot;&gt;&lt;property id=&quot;20148&quot; value=&quot;5&quot;/&gt;&lt;property id=&quot;20300&quot; value=&quot;Slide 72 - &amp;quot;Summary&amp;quot;&quot;/&gt;&lt;property id=&quot;20307&quot; value=&quot;655&quot;/&gt;&lt;/object&gt;&lt;object type=&quot;3&quot; unique_id=&quot;120609&quot;&gt;&lt;property id=&quot;20148&quot; value=&quot;5&quot;/&gt;&lt;property id=&quot;20300&quot; value=&quot;Slide 7 - &amp;quot;Out-of-order Load Issue&amp;quot;&quot;/&gt;&lt;property id=&quot;20307&quot; value=&quot;704&quot;/&gt;&lt;/object&gt;&lt;object type=&quot;3&quot; unique_id=&quot;120610&quot;&gt;&lt;property id=&quot;20148&quot; value=&quot;5&quot;/&gt;&lt;property id=&quot;20300&quot; value=&quot;Slide 17 - &amp;quot;Store Queue Complications&amp;quot;&quot;/&gt;&lt;property id=&quot;20307&quot; value=&quot;657&quot;/&gt;&lt;/object&gt;&lt;object type=&quot;3&quot; unique_id=&quot;120611&quot;&gt;&lt;property id=&quot;20148&quot; value=&quot;5&quot;/&gt;&lt;property id=&quot;20300&quot; value=&quot;Slide 21 - &amp;quot;Superscalar Caches&amp;quot;&quot;/&gt;&lt;property id=&quot;20307&quot; value=&quot;658&quot;/&gt;&lt;/object&gt;&lt;object type=&quot;3&quot; unique_id=&quot;120612&quot;&gt;&lt;property id=&quot;20148&quot; value=&quot;5&quot;/&gt;&lt;property id=&quot;20300&quot; value=&quot;Slide 22 - &amp;quot;True Multiporting of SRAM&amp;quot;&quot;/&gt;&lt;property id=&quot;20307&quot; value=&quot;659&quot;/&gt;&lt;/object&gt;&lt;object type=&quot;3&quot; unique_id=&quot;120613&quot;&gt;&lt;property id=&quot;20148&quot; value=&quot;5&quot;/&gt;&lt;property id=&quot;20300&quot; value=&quot;Slide 23 - &amp;quot;True Multiporting of SRAM&amp;quot;&quot;/&gt;&lt;property id=&quot;20307&quot; value=&quot;660&quot;/&gt;&lt;/object&gt;&lt;object type=&quot;3&quot; unique_id=&quot;120614&quot;&gt;&lt;property id=&quot;20148&quot; value=&quot;5&quot;/&gt;&lt;property id=&quot;20300&quot; value=&quot;Slide 24 - &amp;quot;Multiple Cache Copies&amp;quot;&quot;/&gt;&lt;property id=&quot;20307&quot; value=&quot;661&quot;/&gt;&lt;/object&gt;&lt;object type=&quot;3&quot; unique_id=&quot;120615&quot;&gt;&lt;property id=&quot;20148&quot; value=&quot;5&quot;/&gt;&lt;property id=&quot;20300&quot; value=&quot;Slide 25 - &amp;quot;Virtual Multiporting&amp;quot;&quot;/&gt;&lt;property id=&quot;20307&quot; value=&quot;662&quot;/&gt;&lt;/object&gt;&lt;object type=&quot;3&quot; unique_id=&quot;120616&quot;&gt;&lt;property id=&quot;20148&quot; value=&quot;5&quot;/&gt;&lt;property id=&quot;20300&quot; value=&quot;Slide 26 - &amp;quot;Multi-banking or Interleaving&amp;quot;&quot;/&gt;&lt;property id=&quot;20307&quot; value=&quot;663&quot;/&gt;&lt;/object&gt;&lt;object type=&quot;3&quot; unique_id=&quot;120618&quot;&gt;&lt;property id=&quot;20148&quot; value=&quot;5&quot;/&gt;&lt;property id=&quot;20300&quot; value=&quot;Slide 34 - &amp;quot;Review: Placement&amp;quot;&quot;/&gt;&lt;property id=&quot;20307&quot; value=&quot;667&quot;/&gt;&lt;/object&gt;&lt;object type=&quot;3&quot; unique_id=&quot;120619&quot;&gt;&lt;property id=&quot;20148&quot; value=&quot;5&quot;/&gt;&lt;property id=&quot;20300&quot; value=&quot;Slide 35 - &amp;quot;Review: Identification&amp;quot;&quot;/&gt;&lt;property id=&quot;20307&quot; value=&quot;668&quot;/&gt;&lt;/object&gt;&lt;object type=&quot;3&quot; unique_id=&quot;120620&quot;&gt;&lt;property id=&quot;20148&quot; value=&quot;5&quot;/&gt;&lt;property id=&quot;20300&quot; value=&quot;Slide 36 - &amp;quot;Review: Placement&amp;quot;&quot;/&gt;&lt;property id=&quot;20307&quot; value=&quot;669&quot;/&gt;&lt;/object&gt;&lt;object type=&quot;3&quot; unique_id=&quot;120621&quot;&gt;&lt;property id=&quot;20148&quot; value=&quot;5&quot;/&gt;&lt;property id=&quot;20300&quot; value=&quot;Slide 38 - &amp;quot;Replacement&amp;quot;&quot;/&gt;&lt;property id=&quot;20307&quot; value=&quot;670&quot;/&gt;&lt;/object&gt;&lt;object type=&quot;3&quot; unique_id=&quot;120622&quot;&gt;&lt;property id=&quot;20148&quot; value=&quot;5&quot;/&gt;&lt;property id=&quot;20300&quot; value=&quot;Slide 39 - &amp;quot;Replacement&amp;quot;&quot;/&gt;&lt;property id=&quot;20307&quot; value=&quot;672&quot;/&gt;&lt;/object&gt;&lt;object type=&quot;3&quot; unique_id=&quot;120623&quot;&gt;&lt;property id=&quot;20148&quot; value=&quot;5&quot;/&gt;&lt;property id=&quot;20300&quot; value=&quot;Slide 40 - &amp;quot;Optimal Replacement Policy?&amp;quot;&quot;/&gt;&lt;property id=&quot;20307&quot; value=&quot;673&quot;/&gt;&lt;/object&gt;&lt;object type=&quot;3&quot; unique_id=&quot;120624&quot;&gt;&lt;property id=&quot;20148&quot; value=&quot;5&quot;/&gt;&lt;property id=&quot;20300&quot; value=&quot;Slide 41 - &amp;quot;Least-Recently Used&amp;quot;&quot;/&gt;&lt;property id=&quot;20307&quot; value=&quot;674&quot;/&gt;&lt;/object&gt;&lt;object type=&quot;3&quot; unique_id=&quot;120625&quot;&gt;&lt;property id=&quot;20148&quot; value=&quot;5&quot;/&gt;&lt;property id=&quot;20300&quot; value=&quot;Slide 42 - &amp;quot;Practical Pseudo-LRU&amp;quot;&quot;/&gt;&lt;property id=&quot;20307&quot; value=&quot;675&quot;/&gt;&lt;/object&gt;&lt;object type=&quot;3&quot; unique_id=&quot;120626&quot;&gt;&lt;property id=&quot;20148&quot; value=&quot;5&quot;/&gt;&lt;property id=&quot;20300&quot; value=&quot;Slide 43 - &amp;quot;Practical Pseudo-LRU In Action&amp;quot;&quot;/&gt;&lt;property id=&quot;20307&quot; value=&quot;676&quot;/&gt;&lt;/object&gt;&lt;object type=&quot;3&quot; unique_id=&quot;120627&quot;&gt;&lt;property id=&quot;20148&quot; value=&quot;5&quot;/&gt;&lt;property id=&quot;20300&quot; value=&quot;Slide 44 - &amp;quot;Practical Pseudo-LRU&amp;quot;&quot;/&gt;&lt;property id=&quot;20307&quot; value=&quot;677&quot;/&gt;&lt;/object&gt;&lt;object type=&quot;3&quot; unique_id=&quot;120628&quot;&gt;&lt;property id=&quot;20148&quot; value=&quot;5&quot;/&gt;&lt;property id=&quot;20300&quot; value=&quot;Slide 45 - &amp;quot;True LRU Shortcomings&amp;quot;&quot;/&gt;&lt;property id=&quot;20307&quot; value=&quot;678&quot;/&gt;&lt;/object&gt;&lt;object type=&quot;3&quot; unique_id=&quot;120629&quot;&gt;&lt;property id=&quot;20148&quot; value=&quot;5&quot;/&gt;&lt;property id=&quot;20300&quot; value=&quot;Slide 46 - &amp;quot;Segmented or Protected LRU&amp;quot;&quot;/&gt;&lt;property id=&quot;20307&quot; value=&quot;679&quot;/&gt;&lt;/object&gt;&lt;object type=&quot;3&quot; unique_id=&quot;120630&quot;&gt;&lt;property id=&quot;20148&quot; value=&quot;5&quot;/&gt;&lt;property id=&quot;20300&quot; value=&quot;Slide 47 - &amp;quot;Protected LRU: LIP&amp;quot;&quot;/&gt;&lt;property id=&quot;20307&quot; value=&quot;680&quot;/&gt;&lt;/object&gt;&lt;object type=&quot;3&quot; unique_id=&quot;120631&quot;&gt;&lt;property id=&quot;20148&quot; value=&quot;5&quot;/&gt;&lt;property id=&quot;20300&quot; value=&quot;Slide 48 - &amp;quot;Not Recently Used (NRU)&amp;quot;&quot;/&gt;&lt;property id=&quot;20307&quot; value=&quot;681&quot;/&gt;&lt;/object&gt;&lt;object type=&quot;3&quot; unique_id=&quot;120632&quot;&gt;&lt;property id=&quot;20148&quot; value=&quot;5&quot;/&gt;&lt;property id=&quot;20300&quot; value=&quot;Slide 49 - &amp;quot;RRIP [Jaleel et al. ISCA 2010]&amp;quot;&quot;/&gt;&lt;property id=&quot;20307&quot; value=&quot;682&quot;/&gt;&lt;/object&gt;&lt;object type=&quot;3&quot; unique_id=&quot;120633&quot;&gt;&lt;property id=&quot;20148&quot; value=&quot;5&quot;/&gt;&lt;property id=&quot;20300&quot; value=&quot;Slide 50 - &amp;quot;Least Frequently Used&amp;quot;&quot;/&gt;&lt;property id=&quot;20307&quot; value=&quot;683&quot;/&gt;&lt;/object&gt;&lt;object type=&quot;3&quot; unique_id=&quot;120634&quot;&gt;&lt;property id=&quot;20148&quot; value=&quot;5&quot;/&gt;&lt;property id=&quot;20300&quot; value=&quot;Slide 51 - &amp;quot;Cache Replacement Championship&amp;quot;&quot;/&gt;&lt;property id=&quot;20307&quot; value=&quot;685&quot;/&gt;&lt;/object&gt;&lt;object type=&quot;3&quot; unique_id=&quot;120635&quot;&gt;&lt;property id=&quot;20148&quot; value=&quot;5&quot;/&gt;&lt;property id=&quot;20300&quot; value=&quot;Slide 53 - &amp;quot;Replacement Recap&amp;quot;&quot;/&gt;&lt;property id=&quot;20307&quot; value=&quot;686&quot;/&gt;&lt;/object&gt;&lt;object type=&quot;3&quot; unique_id=&quot;120636&quot;&gt;&lt;property id=&quot;20148&quot; value=&quot;5&quot;/&gt;&lt;property id=&quot;20300&quot; value=&quot;Slide 54 - &amp;quot;Replacement References&amp;quot;&quot;/&gt;&lt;property id=&quot;20307&quot; value=&quot;687&quot;/&gt;&lt;/object&gt;&lt;object type=&quot;3&quot; unique_id=&quot;120637&quot;&gt;&lt;property id=&quot;20148&quot; value=&quot;5&quot;/&gt;&lt;property id=&quot;20300&quot; value=&quot;Slide 55 - &amp;quot;Replacement References&amp;quot;&quot;/&gt;&lt;property id=&quot;20307&quot; value=&quot;688&quot;/&gt;&lt;/object&gt;&lt;object type=&quot;3&quot; unique_id=&quot;120638&quot;&gt;&lt;property id=&quot;20148&quot; value=&quot;5&quot;/&gt;&lt;property id=&quot;20300&quot; value=&quot;Slide 57 - &amp;quot;Prefetching&amp;quot;&quot;/&gt;&lt;property id=&quot;20307&quot; value=&quot;689&quot;/&gt;&lt;/object&gt;&lt;object type=&quot;3&quot; unique_id=&quot;120639&quot;&gt;&lt;property id=&quot;20148&quot; value=&quot;5&quot;/&gt;&lt;property id=&quot;20300&quot; value=&quot;Slide 58 - &amp;quot;Software Prefetching&amp;quot;&quot;/&gt;&lt;property id=&quot;20307&quot; value=&quot;691&quot;/&gt;&lt;/object&gt;&lt;object type=&quot;3&quot; unique_id=&quot;120640&quot;&gt;&lt;property id=&quot;20148&quot; value=&quot;5&quot;/&gt;&lt;property id=&quot;20300&quot; value=&quot;Slide 59 - &amp;quot;Hardware Prefetching&amp;quot;&quot;/&gt;&lt;property id=&quot;20307&quot; value=&quot;692&quot;/&gt;&lt;/object&gt;&lt;object type=&quot;3&quot; unique_id=&quot;120641&quot;&gt;&lt;property id=&quot;20148&quot; value=&quot;5&quot;/&gt;&lt;property id=&quot;20300&quot; value=&quot;Slide 60 - &amp;quot;Prefetching for Pointer-based Data Structures&amp;quot;&quot;/&gt;&lt;property id=&quot;20307&quot; value=&quot;693&quot;/&gt;&lt;/object&gt;&lt;object type=&quot;3&quot; unique_id=&quot;120642&quot;&gt;&lt;property id=&quot;20148&quot; value=&quot;5&quot;/&gt;&lt;property id=&quot;20300&quot; value=&quot;Slide 61 - &amp;quot;Stream or Prefetch Buffers&amp;quot;&quot;/&gt;&lt;property id=&quot;20307&quot; value=&quot;694&quot;/&gt;&lt;/object&gt;&lt;object type=&quot;3&quot; unique_id=&quot;120643&quot;&gt;&lt;property id=&quot;20148&quot; value=&quot;5&quot;/&gt;&lt;property id=&quot;20300&quot; value=&quot;Slide 62 - &amp;quot;Case Study: Global History Buffer&amp;quot;&quot;/&gt;&lt;property id=&quot;20307&quot; value=&quot;695&quot;/&gt;&lt;/object&gt;&lt;object type=&quot;3&quot; unique_id=&quot;120644&quot;&gt;&lt;property id=&quot;20148&quot; value=&quot;5&quot;/&gt;&lt;property id=&quot;20300&quot; value=&quot;Slide 63 - &amp;quot;Markov Prefetching&amp;quot;&quot;/&gt;&lt;property id=&quot;20307&quot; value=&quot;696&quot;/&gt;&lt;/object&gt;&lt;object type=&quot;3&quot; unique_id=&quot;120645&quot;&gt;&lt;property id=&quot;20148&quot; value=&quot;5&quot;/&gt;&lt;property id=&quot;20300&quot; value=&quot;Slide 64 - &amp;quot;Correlation Prefetching&amp;quot;&quot;/&gt;&lt;property id=&quot;20307&quot; value=&quot;697&quot;/&gt;&lt;/object&gt;&lt;object type=&quot;3&quot; unique_id=&quot;120646&quot;&gt;&lt;property id=&quot;20148&quot; value=&quot;5&quot;/&gt;&lt;property id=&quot;20300&quot; value=&quot;Slide 65 - &amp;quot;Global History Buffer (GHB)&amp;quot;&quot;/&gt;&lt;property id=&quot;20307&quot; value=&quot;698&quot;/&gt;&lt;/object&gt;&lt;object type=&quot;3&quot; unique_id=&quot;120647&quot;&gt;&lt;property id=&quot;20148&quot; value=&quot;5&quot;/&gt;&lt;property id=&quot;20300&quot; value=&quot;Slide 66 - &amp;quot;GHB - Example&amp;quot;&quot;/&gt;&lt;property id=&quot;20307&quot; value=&quot;699&quot;/&gt;&lt;/object&gt;&lt;object type=&quot;3&quot; unique_id=&quot;120648&quot;&gt;&lt;property id=&quot;20148&quot; value=&quot;5&quot;/&gt;&lt;property id=&quot;20300&quot; value=&quot;Slide 67 - &amp;quot;GHB – Deltas&amp;quot;&quot;/&gt;&lt;property id=&quot;20307&quot; value=&quot;700&quot;/&gt;&lt;/object&gt;&lt;object type=&quot;3&quot; unique_id=&quot;120649&quot;&gt;&lt;property id=&quot;20148&quot; value=&quot;5&quot;/&gt;&lt;property id=&quot;20300&quot; value=&quot;Slide 68 - &amp;quot;GHB – Hybrid Delta&amp;quot;&quot;/&gt;&lt;property id=&quot;20307&quot; value=&quot;701&quot;/&gt;&lt;/object&gt;&lt;object type=&quot;3&quot; unique_id=&quot;120650&quot;&gt;&lt;property id=&quot;20148&quot; value=&quot;5&quot;/&gt;&lt;property id=&quot;20300&quot; value=&quot;Slide 69 - &amp;quot;GHB - Hybrid Example&amp;quot;&quot;/&gt;&lt;property id=&quot;20307&quot; value=&quot;702&quot;/&gt;&lt;/object&gt;&lt;object type=&quot;3&quot; unique_id=&quot;120651&quot;&gt;&lt;property id=&quot;20148&quot; value=&quot;5&quot;/&gt;&lt;property id=&quot;20300&quot; value=&quot;Slide 71 - &amp;quot;Prefetching Recap&amp;quot;&quot;/&gt;&lt;property id=&quot;20307&quot; value=&quot;703&quot;/&gt;&lt;/object&gt;&lt;object type=&quot;3&quot; unique_id=&quot;131664&quot;&gt;&lt;property id=&quot;20148&quot; value=&quot;5&quot;/&gt;&lt;property id=&quot;20300&quot; value=&quot;Slide 27 - &amp;quot;Memory Data Flow&amp;quot;&quot;/&gt;&lt;property id=&quot;20307&quot; value=&quot;705&quot;/&gt;&lt;/object&gt;&lt;object type=&quot;3&quot; unique_id=&quot;131665&quot;&gt;&lt;property id=&quot;20148&quot; value=&quot;5&quot;/&gt;&lt;property id=&quot;20300&quot; value=&quot;Slide 37 - &amp;quot;Memory Data Flow&amp;quot;&quot;/&gt;&lt;property id=&quot;20307&quot; value=&quot;706&quot;/&gt;&lt;/object&gt;&lt;object type=&quot;3&quot; unique_id=&quot;131666&quot;&gt;&lt;property id=&quot;20148&quot; value=&quot;5&quot;/&gt;&lt;property id=&quot;20300&quot; value=&quot;Slide 56 - &amp;quot;Memory Data Flow&amp;quot;&quot;/&gt;&lt;property id=&quot;20307&quot; value=&quot;707&quot;/&gt;&lt;/object&gt;&lt;object type=&quot;3&quot; unique_id=&quot;142894&quot;&gt;&lt;property id=&quot;20148&quot; value=&quot;5&quot;/&gt;&lt;property id=&quot;20300&quot; value=&quot;Slide 1 - &amp;quot;Memory Data Flow ECE/CS 752 Fall 2017&amp;quot;&quot;/&gt;&lt;property id=&quot;20307&quot; value=&quot;708&quot;/&gt;&lt;/object&gt;&lt;object type=&quot;3&quot; unique_id=&quot;143330&quot;&gt;&lt;property id=&quot;20148&quot; value=&quot;5&quot;/&gt;&lt;property id=&quot;20300&quot; value=&quot;Slide 70 - &amp;quot;Prefetching Championships&amp;quot;&quot;/&gt;&lt;property id=&quot;20307&quot; value=&quot;709&quot;/&gt;&lt;/object&gt;&lt;object type=&quot;3&quot; unique_id=&quot;143698&quot;&gt;&lt;property id=&quot;20148&quot; value=&quot;5&quot;/&gt;&lt;property id=&quot;20300&quot; value=&quot;Slide 52 - &amp;quot;Hawkeye Replacement&amp;quot;&quot;/&gt;&lt;property id=&quot;20307&quot; value=&quot;710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ece55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7485</TotalTime>
  <Words>5254</Words>
  <Application>Microsoft Office PowerPoint</Application>
  <PresentationFormat>On-screen Show (4:3)</PresentationFormat>
  <Paragraphs>1149</Paragraphs>
  <Slides>72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0" baseType="lpstr">
      <vt:lpstr>Arial</vt:lpstr>
      <vt:lpstr>Calibri</vt:lpstr>
      <vt:lpstr>굴림</vt:lpstr>
      <vt:lpstr>Symbol</vt:lpstr>
      <vt:lpstr>Tahoma</vt:lpstr>
      <vt:lpstr>Times New Roman</vt:lpstr>
      <vt:lpstr>Wingdings</vt:lpstr>
      <vt:lpstr>ece552</vt:lpstr>
      <vt:lpstr>Memory Data Flow ECE/CS 752 Fall 2017</vt:lpstr>
      <vt:lpstr>High-IPC Processor</vt:lpstr>
      <vt:lpstr>Memory Data Flow</vt:lpstr>
      <vt:lpstr>Memory Data Dependences</vt:lpstr>
      <vt:lpstr>Memory Data Dependences</vt:lpstr>
      <vt:lpstr>The DAXPY Example</vt:lpstr>
      <vt:lpstr>Out-of-order Load Issue</vt:lpstr>
      <vt:lpstr>Optimizing Load/Store Disambiguation</vt:lpstr>
      <vt:lpstr>Speculative Disambiguation</vt:lpstr>
      <vt:lpstr>Speculative Disambiguation: Load Bypass</vt:lpstr>
      <vt:lpstr>Speculative Disambiguation: Load Forward</vt:lpstr>
      <vt:lpstr>Speculative Disambiguation: Safe Speculation</vt:lpstr>
      <vt:lpstr>Speculative Disambiguation: Violation</vt:lpstr>
      <vt:lpstr>Use of Prediction</vt:lpstr>
      <vt:lpstr>Load/Store Disambiguation Discussion</vt:lpstr>
      <vt:lpstr>Store Queue Implementation</vt:lpstr>
      <vt:lpstr>Store Queue Complications</vt:lpstr>
      <vt:lpstr>The Memory Bottleneck</vt:lpstr>
      <vt:lpstr>Load/Store Processing</vt:lpstr>
      <vt:lpstr>Easing The Memory Bottleneck</vt:lpstr>
      <vt:lpstr>Superscalar Caches</vt:lpstr>
      <vt:lpstr>True Multiporting of SRAM</vt:lpstr>
      <vt:lpstr>True Multiporting of SRAM</vt:lpstr>
      <vt:lpstr>Multiple Cache Copies</vt:lpstr>
      <vt:lpstr>Virtual Multiporting</vt:lpstr>
      <vt:lpstr>Multi-banking or Interleaving</vt:lpstr>
      <vt:lpstr>Memory Data Flow</vt:lpstr>
      <vt:lpstr>Caches and Performance</vt:lpstr>
      <vt:lpstr>Performance Impact</vt:lpstr>
      <vt:lpstr>Cache Hit continued</vt:lpstr>
      <vt:lpstr>Cache Hits and Performance</vt:lpstr>
      <vt:lpstr>Cache Misses and Performance</vt:lpstr>
      <vt:lpstr>Cache Miss Rate</vt:lpstr>
      <vt:lpstr>Review: Placement</vt:lpstr>
      <vt:lpstr>Review: Identification</vt:lpstr>
      <vt:lpstr>Review: Placement</vt:lpstr>
      <vt:lpstr>Memory Data Flow</vt:lpstr>
      <vt:lpstr>Replacement</vt:lpstr>
      <vt:lpstr>Replacement</vt:lpstr>
      <vt:lpstr>Optimal Replacement Policy?</vt:lpstr>
      <vt:lpstr>Least-Recently Used</vt:lpstr>
      <vt:lpstr>Practical Pseudo-LRU</vt:lpstr>
      <vt:lpstr>Practical Pseudo-LRU In Action</vt:lpstr>
      <vt:lpstr>Practical Pseudo-LRU</vt:lpstr>
      <vt:lpstr>True LRU Shortcomings</vt:lpstr>
      <vt:lpstr>Segmented or Protected LRU</vt:lpstr>
      <vt:lpstr>Protected LRU: LIP</vt:lpstr>
      <vt:lpstr>Not Recently Used (NRU)</vt:lpstr>
      <vt:lpstr>RRIP [Jaleel et al. ISCA 2010]</vt:lpstr>
      <vt:lpstr>Least Frequently Used</vt:lpstr>
      <vt:lpstr>Cache Replacement Championship</vt:lpstr>
      <vt:lpstr>Hawkeye Replacement</vt:lpstr>
      <vt:lpstr>Replacement Recap</vt:lpstr>
      <vt:lpstr>Replacement References</vt:lpstr>
      <vt:lpstr>Replacement References</vt:lpstr>
      <vt:lpstr>Memory Data Flow</vt:lpstr>
      <vt:lpstr>Prefetching</vt:lpstr>
      <vt:lpstr>Software Prefetching</vt:lpstr>
      <vt:lpstr>Hardware Prefetching</vt:lpstr>
      <vt:lpstr>Prefetching for Pointer-based Data Structures</vt:lpstr>
      <vt:lpstr>Stream or Prefetch Buffers</vt:lpstr>
      <vt:lpstr>Case Study: Global History Buffer</vt:lpstr>
      <vt:lpstr>Markov Prefetching</vt:lpstr>
      <vt:lpstr>Correlation Prefetching</vt:lpstr>
      <vt:lpstr>Global History Buffer (GHB)</vt:lpstr>
      <vt:lpstr>GHB - Example</vt:lpstr>
      <vt:lpstr>GHB – Deltas</vt:lpstr>
      <vt:lpstr>GHB – Hybrid Delta</vt:lpstr>
      <vt:lpstr>GHB - Hybrid Example</vt:lpstr>
      <vt:lpstr>Prefetching Championships</vt:lpstr>
      <vt:lpstr>Prefetching Recap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mikko</dc:creator>
  <cp:lastModifiedBy>Mikko Lipasti</cp:lastModifiedBy>
  <cp:revision>223</cp:revision>
  <cp:lastPrinted>1601-01-01T00:00:00Z</cp:lastPrinted>
  <dcterms:created xsi:type="dcterms:W3CDTF">1601-01-01T00:00:00Z</dcterms:created>
  <dcterms:modified xsi:type="dcterms:W3CDTF">2017-10-18T15:55:29Z</dcterms:modified>
</cp:coreProperties>
</file>